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257" r:id="rId2"/>
    <p:sldId id="263" r:id="rId3"/>
    <p:sldId id="393" r:id="rId4"/>
    <p:sldId id="402" r:id="rId5"/>
    <p:sldId id="264" r:id="rId6"/>
    <p:sldId id="423" r:id="rId7"/>
    <p:sldId id="424" r:id="rId8"/>
    <p:sldId id="397" r:id="rId9"/>
    <p:sldId id="265" r:id="rId10"/>
    <p:sldId id="342" r:id="rId11"/>
    <p:sldId id="345" r:id="rId12"/>
    <p:sldId id="403" r:id="rId13"/>
    <p:sldId id="404" r:id="rId14"/>
    <p:sldId id="406" r:id="rId15"/>
    <p:sldId id="343" r:id="rId16"/>
    <p:sldId id="409" r:id="rId17"/>
    <p:sldId id="410" r:id="rId18"/>
    <p:sldId id="259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370" r:id="rId28"/>
    <p:sldId id="419" r:id="rId29"/>
    <p:sldId id="420" r:id="rId30"/>
    <p:sldId id="375" r:id="rId31"/>
    <p:sldId id="376" r:id="rId32"/>
    <p:sldId id="401" r:id="rId33"/>
    <p:sldId id="421" r:id="rId34"/>
    <p:sldId id="42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3780" autoAdjust="0"/>
  </p:normalViewPr>
  <p:slideViewPr>
    <p:cSldViewPr snapToGrid="0">
      <p:cViewPr>
        <p:scale>
          <a:sx n="64" d="100"/>
          <a:sy n="64" d="100"/>
        </p:scale>
        <p:origin x="1435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9" d="100"/>
          <a:sy n="49" d="100"/>
        </p:scale>
        <p:origin x="2674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라는데요</a:t>
            </a:r>
            <a:r>
              <a:rPr lang="en-US" altLang="ko-KR" dirty="0"/>
              <a:t>’</a:t>
            </a:r>
            <a:r>
              <a:rPr lang="ko-KR" altLang="en-US" dirty="0"/>
              <a:t>는 동사에 붙어</a:t>
            </a:r>
            <a:r>
              <a:rPr lang="en-US" altLang="ko-KR" dirty="0"/>
              <a:t>, </a:t>
            </a:r>
            <a:r>
              <a:rPr lang="ko-KR" altLang="en-US" dirty="0"/>
              <a:t>말하는 사람이 명령의 내용을 전달할 때 사용한다</a:t>
            </a:r>
            <a:r>
              <a:rPr lang="en-US" altLang="ko-KR" dirty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받침이 있으면</a:t>
            </a:r>
            <a:r>
              <a:rPr lang="en-US" altLang="ko-KR" dirty="0"/>
              <a:t>: + -</a:t>
            </a:r>
            <a:r>
              <a:rPr lang="ko-KR" altLang="en-US" dirty="0" err="1"/>
              <a:t>으라는데요</a:t>
            </a:r>
            <a:r>
              <a:rPr lang="en-US" altLang="ko-KR" dirty="0"/>
              <a:t>. </a:t>
            </a:r>
            <a:r>
              <a:rPr lang="ko-KR" altLang="en-US" dirty="0"/>
              <a:t>예</a:t>
            </a:r>
            <a:r>
              <a:rPr lang="en-US" altLang="ko-KR" dirty="0"/>
              <a:t>, </a:t>
            </a:r>
            <a:r>
              <a:rPr lang="ko-KR" altLang="en-US" dirty="0"/>
              <a:t>찾다</a:t>
            </a:r>
            <a:r>
              <a:rPr lang="en-US" altLang="ko-KR" dirty="0"/>
              <a:t>-</a:t>
            </a:r>
            <a:r>
              <a:rPr lang="ko-KR" altLang="en-US" dirty="0" err="1"/>
              <a:t>찾으라는데요</a:t>
            </a:r>
            <a:endParaRPr lang="en-US" altLang="ko-KR" dirty="0"/>
          </a:p>
          <a:p>
            <a:pPr eaLnBrk="1" hangingPunct="1">
              <a:spcBef>
                <a:spcPct val="0"/>
              </a:spcBef>
            </a:pPr>
            <a:r>
              <a:rPr lang="ko-KR" altLang="en-US" dirty="0"/>
              <a:t>받침이 없거나</a:t>
            </a:r>
            <a:r>
              <a:rPr lang="en-US" altLang="ko-KR" dirty="0"/>
              <a:t>, </a:t>
            </a:r>
            <a:r>
              <a:rPr lang="ko-KR" altLang="en-US" dirty="0"/>
              <a:t>ㄹ 받침</a:t>
            </a:r>
            <a:r>
              <a:rPr lang="en-US" altLang="ko-KR" dirty="0"/>
              <a:t>: +-</a:t>
            </a:r>
            <a:r>
              <a:rPr lang="ko-KR" altLang="en-US" dirty="0"/>
              <a:t>라는데요</a:t>
            </a:r>
            <a:r>
              <a:rPr lang="en-US" altLang="ko-KR" dirty="0"/>
              <a:t>. </a:t>
            </a:r>
            <a:r>
              <a:rPr lang="ko-KR" altLang="en-US" dirty="0"/>
              <a:t>예</a:t>
            </a:r>
            <a:r>
              <a:rPr lang="en-US" altLang="ko-KR" dirty="0"/>
              <a:t>. </a:t>
            </a:r>
            <a:r>
              <a:rPr lang="ko-KR" altLang="en-US" dirty="0"/>
              <a:t>가다</a:t>
            </a:r>
            <a:r>
              <a:rPr lang="en-US" altLang="ko-KR" dirty="0"/>
              <a:t>-</a:t>
            </a:r>
            <a:r>
              <a:rPr lang="ko-KR" altLang="en-US" dirty="0" err="1"/>
              <a:t>가라는데요</a:t>
            </a:r>
            <a:r>
              <a:rPr lang="en-US" altLang="ko-KR" dirty="0"/>
              <a:t>. </a:t>
            </a:r>
            <a:r>
              <a:rPr lang="ko-KR" altLang="en-US" dirty="0"/>
              <a:t>만들다</a:t>
            </a:r>
            <a:r>
              <a:rPr lang="en-US" altLang="ko-KR" dirty="0"/>
              <a:t>-</a:t>
            </a:r>
            <a:r>
              <a:rPr lang="ko-KR" altLang="en-US" dirty="0" err="1"/>
              <a:t>만들라는데요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한글은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(p135)</a:t>
            </a:r>
            <a:r>
              <a:rPr lang="ko-KR" altLang="en-US" dirty="0"/>
              <a:t>와 듣고 말하기</a:t>
            </a:r>
            <a:r>
              <a:rPr lang="en-US" altLang="ko-KR" dirty="0"/>
              <a:t>(p138)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어린이들이 있는 곳이 어디인가요</a:t>
            </a:r>
            <a:r>
              <a:rPr lang="en-US" altLang="ko-KR" sz="1200" dirty="0"/>
              <a:t>?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이해질문</a:t>
            </a:r>
            <a:r>
              <a:rPr lang="en-US" altLang="ko-KR" sz="1200" dirty="0"/>
              <a:t>: </a:t>
            </a:r>
            <a:r>
              <a:rPr lang="ko-KR" altLang="en-US" sz="1200" dirty="0"/>
              <a:t>전시관은 어떻게 나누어져 있나요</a:t>
            </a:r>
            <a:r>
              <a:rPr lang="en-US" altLang="ko-KR" sz="1200" dirty="0"/>
              <a:t>?(</a:t>
            </a:r>
            <a:r>
              <a:rPr lang="ko-KR" altLang="en-US" sz="1200" dirty="0"/>
              <a:t>답</a:t>
            </a:r>
            <a:r>
              <a:rPr lang="en-US" altLang="ko-KR" sz="1200" dirty="0"/>
              <a:t>: </a:t>
            </a:r>
            <a:r>
              <a:rPr lang="ko-KR" altLang="en-US" sz="1200" dirty="0"/>
              <a:t>한글로 쓴 편지와 책</a:t>
            </a:r>
            <a:r>
              <a:rPr lang="en-US" altLang="ko-KR" sz="1200" dirty="0"/>
              <a:t>, </a:t>
            </a:r>
            <a:r>
              <a:rPr lang="ko-KR" altLang="en-US" sz="1200" dirty="0"/>
              <a:t>디자인에 한글을 사용한 작품</a:t>
            </a:r>
            <a:r>
              <a:rPr lang="en-US" altLang="ko-KR" sz="1200" dirty="0"/>
              <a:t>) </a:t>
            </a:r>
          </a:p>
          <a:p>
            <a:pPr marL="0" indent="0">
              <a:buNone/>
            </a:pPr>
            <a:r>
              <a:rPr lang="en-US" altLang="ko-KR" sz="1200" dirty="0"/>
              <a:t>                       </a:t>
            </a:r>
            <a:r>
              <a:rPr lang="ko-KR" altLang="en-US" sz="1200" dirty="0"/>
              <a:t>토요일에는 어떤 행사가 있나요</a:t>
            </a:r>
            <a:r>
              <a:rPr lang="en-US" altLang="ko-KR" sz="1200" dirty="0"/>
              <a:t>? (</a:t>
            </a:r>
            <a:r>
              <a:rPr lang="ko-KR" altLang="en-US" sz="1200" dirty="0"/>
              <a:t>답</a:t>
            </a:r>
            <a:r>
              <a:rPr lang="en-US" altLang="ko-KR" sz="1200" dirty="0"/>
              <a:t>: </a:t>
            </a:r>
            <a:r>
              <a:rPr lang="ko-KR" altLang="en-US" sz="1200" dirty="0"/>
              <a:t>패션쇼</a:t>
            </a:r>
            <a:r>
              <a:rPr lang="en-US" altLang="ko-KR" sz="1200" dirty="0"/>
              <a:t>, </a:t>
            </a:r>
            <a:r>
              <a:rPr lang="ko-KR" altLang="en-US" sz="1200" dirty="0"/>
              <a:t>모델들이 한글로 디자인된 옷을 입을 거예요</a:t>
            </a:r>
            <a:r>
              <a:rPr lang="en-US" altLang="ko-KR" sz="1200" dirty="0"/>
              <a:t>.)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두 가지 전시관에 전시된 것을 찾아보세요</a:t>
            </a:r>
            <a:r>
              <a:rPr lang="en-US" altLang="ko-KR" dirty="0"/>
              <a:t>.</a:t>
            </a:r>
          </a:p>
          <a:p>
            <a:pPr marL="228600" indent="-228600">
              <a:buAutoNum type="arabicPeriod"/>
            </a:pPr>
            <a:r>
              <a:rPr lang="ko-KR" altLang="en-US" dirty="0"/>
              <a:t>디자인에 한글을 사용한 것들의 예를 찾아보세요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디자인 예를 함께 보고 가정에서 활동하고 사진으로 찍어 제출하도록 합니다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554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7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ko-KR" altLang="en-US" dirty="0"/>
              <a:t>어려운 한문을 익힐 시간이 없는 백성들은 하고 싶은 말이 있어도 글로 표현할 수 없어 불편해 하고 </a:t>
            </a:r>
            <a:r>
              <a:rPr lang="ko-KR" altLang="en-US" dirty="0" err="1"/>
              <a:t>있오</a:t>
            </a:r>
            <a:r>
              <a:rPr lang="en-US" altLang="ko-KR" dirty="0"/>
              <a:t>. ‘ : </a:t>
            </a:r>
            <a:r>
              <a:rPr lang="ko-KR" altLang="en-US" dirty="0"/>
              <a:t>백성을 사랑하는 마음</a:t>
            </a:r>
            <a:endParaRPr lang="en-US" altLang="ko-K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한글의 자음</a:t>
            </a:r>
            <a:r>
              <a:rPr lang="en-US" altLang="ko-KR" dirty="0"/>
              <a:t>: </a:t>
            </a:r>
            <a:r>
              <a:rPr lang="ko-KR" altLang="en-US" dirty="0"/>
              <a:t>발음기관의 모양</a:t>
            </a: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세종대왕과 장영실이 발명한 놀라운 발명을 이야기해 봅니다</a:t>
            </a:r>
            <a:r>
              <a:rPr lang="en-US" altLang="ko-KR" dirty="0"/>
              <a:t>. (</a:t>
            </a:r>
            <a:r>
              <a:rPr lang="ko-KR" altLang="en-US" dirty="0"/>
              <a:t>해시계</a:t>
            </a:r>
            <a:r>
              <a:rPr lang="en-US" altLang="ko-KR" dirty="0"/>
              <a:t>-</a:t>
            </a:r>
            <a:r>
              <a:rPr lang="ko-KR" altLang="en-US" dirty="0"/>
              <a:t>앙부일구</a:t>
            </a:r>
            <a:r>
              <a:rPr lang="en-US" altLang="ko-KR" dirty="0"/>
              <a:t>, </a:t>
            </a:r>
            <a:r>
              <a:rPr lang="ko-KR" altLang="en-US" dirty="0"/>
              <a:t>물시계</a:t>
            </a:r>
            <a:r>
              <a:rPr lang="en-US" altLang="ko-KR" dirty="0"/>
              <a:t>-</a:t>
            </a:r>
            <a:r>
              <a:rPr lang="ko-KR" altLang="en-US" dirty="0"/>
              <a:t>자격루</a:t>
            </a:r>
            <a:r>
              <a:rPr lang="en-US" altLang="ko-KR" dirty="0"/>
              <a:t>, </a:t>
            </a:r>
            <a:r>
              <a:rPr lang="ko-KR" altLang="en-US" dirty="0"/>
              <a:t>별자리 관측기</a:t>
            </a:r>
            <a:r>
              <a:rPr lang="en-US" altLang="ko-KR" dirty="0"/>
              <a:t>-</a:t>
            </a:r>
            <a:r>
              <a:rPr lang="ko-KR" altLang="en-US" dirty="0"/>
              <a:t>혼천의</a:t>
            </a:r>
            <a:r>
              <a:rPr lang="en-US" altLang="ko-KR" dirty="0"/>
              <a:t>, </a:t>
            </a:r>
            <a:r>
              <a:rPr lang="ko-KR" altLang="en-US" dirty="0"/>
              <a:t>바람 측정기</a:t>
            </a:r>
            <a:r>
              <a:rPr lang="en-US" altLang="ko-KR" dirty="0"/>
              <a:t>-</a:t>
            </a:r>
            <a:r>
              <a:rPr lang="ko-KR" altLang="en-US" dirty="0" err="1"/>
              <a:t>풍기대</a:t>
            </a:r>
            <a:r>
              <a:rPr lang="en-US" altLang="ko-KR" dirty="0"/>
              <a:t>, </a:t>
            </a:r>
            <a:r>
              <a:rPr lang="ko-KR" altLang="en-US" dirty="0"/>
              <a:t>물 측정기</a:t>
            </a:r>
            <a:r>
              <a:rPr lang="en-US" altLang="ko-KR" dirty="0"/>
              <a:t>-</a:t>
            </a:r>
            <a:r>
              <a:rPr lang="ko-KR" altLang="en-US" dirty="0"/>
              <a:t>수표</a:t>
            </a:r>
            <a:r>
              <a:rPr lang="en-US" altLang="ko-KR" dirty="0"/>
              <a:t>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평음</a:t>
            </a:r>
            <a:r>
              <a:rPr lang="en-US" altLang="ko-KR" dirty="0"/>
              <a:t>: </a:t>
            </a:r>
            <a:r>
              <a:rPr lang="ko-KR" altLang="en-US" dirty="0"/>
              <a:t>보통소리  </a:t>
            </a:r>
            <a:r>
              <a:rPr lang="ko-KR" altLang="en-US" dirty="0" err="1"/>
              <a:t>ㄱ</a:t>
            </a:r>
            <a:r>
              <a:rPr lang="ko-KR" altLang="en-US" dirty="0"/>
              <a:t> </a:t>
            </a:r>
            <a:r>
              <a:rPr lang="ko-KR" altLang="en-US" dirty="0" err="1"/>
              <a:t>ㄷ</a:t>
            </a:r>
            <a:r>
              <a:rPr lang="ko-KR" altLang="en-US" dirty="0"/>
              <a:t> </a:t>
            </a:r>
            <a:r>
              <a:rPr lang="ko-KR" altLang="en-US" dirty="0" err="1"/>
              <a:t>ㅂ</a:t>
            </a:r>
            <a:r>
              <a:rPr lang="ko-KR" altLang="en-US" dirty="0"/>
              <a:t> </a:t>
            </a:r>
            <a:r>
              <a:rPr lang="ko-KR" altLang="en-US" dirty="0" err="1"/>
              <a:t>ㅈ</a:t>
            </a:r>
            <a:endParaRPr lang="en-US" altLang="ko-KR" dirty="0"/>
          </a:p>
          <a:p>
            <a:r>
              <a:rPr lang="ko-KR" altLang="en-US" dirty="0"/>
              <a:t>격음</a:t>
            </a:r>
            <a:r>
              <a:rPr lang="en-US" altLang="ko-KR" dirty="0"/>
              <a:t>: </a:t>
            </a:r>
            <a:r>
              <a:rPr lang="ko-KR" altLang="en-US" dirty="0"/>
              <a:t>거센소리  </a:t>
            </a:r>
            <a:r>
              <a:rPr lang="ko-KR" altLang="en-US" dirty="0" err="1"/>
              <a:t>ㅋ</a:t>
            </a:r>
            <a:r>
              <a:rPr lang="ko-KR" altLang="en-US" dirty="0"/>
              <a:t> </a:t>
            </a:r>
            <a:r>
              <a:rPr lang="ko-KR" altLang="en-US" dirty="0" err="1"/>
              <a:t>ㅌ</a:t>
            </a:r>
            <a:r>
              <a:rPr lang="ko-KR" altLang="en-US" dirty="0"/>
              <a:t> </a:t>
            </a:r>
            <a:r>
              <a:rPr lang="ko-KR" altLang="en-US" dirty="0" err="1"/>
              <a:t>ㅍ</a:t>
            </a:r>
            <a:r>
              <a:rPr lang="ko-KR" altLang="en-US" dirty="0"/>
              <a:t> </a:t>
            </a:r>
            <a:r>
              <a:rPr lang="ko-KR" altLang="en-US" dirty="0" err="1"/>
              <a:t>ㅊ</a:t>
            </a:r>
            <a:endParaRPr lang="en-US" altLang="ko-KR" dirty="0"/>
          </a:p>
          <a:p>
            <a:r>
              <a:rPr lang="ko-KR" altLang="en-US" dirty="0"/>
              <a:t>경음</a:t>
            </a:r>
            <a:r>
              <a:rPr lang="en-US" altLang="ko-KR" dirty="0"/>
              <a:t>:  </a:t>
            </a:r>
            <a:r>
              <a:rPr lang="ko-KR" altLang="en-US" dirty="0"/>
              <a:t>된소리     </a:t>
            </a:r>
            <a:r>
              <a:rPr lang="ko-KR" altLang="en-US" dirty="0" err="1"/>
              <a:t>ㄲ</a:t>
            </a:r>
            <a:r>
              <a:rPr lang="ko-KR" altLang="en-US" dirty="0"/>
              <a:t> </a:t>
            </a:r>
            <a:r>
              <a:rPr lang="ko-KR" altLang="en-US" dirty="0" err="1"/>
              <a:t>ㄸ</a:t>
            </a:r>
            <a:r>
              <a:rPr lang="ko-KR" altLang="en-US" dirty="0"/>
              <a:t> </a:t>
            </a:r>
            <a:r>
              <a:rPr lang="ko-KR" altLang="en-US" dirty="0" err="1"/>
              <a:t>ㅃ</a:t>
            </a:r>
            <a:r>
              <a:rPr lang="ko-KR" altLang="en-US" dirty="0"/>
              <a:t> </a:t>
            </a:r>
            <a:r>
              <a:rPr lang="ko-KR" altLang="en-US" dirty="0" err="1"/>
              <a:t>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6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평음</a:t>
            </a:r>
            <a:r>
              <a:rPr lang="en-US" altLang="ko-KR" dirty="0"/>
              <a:t>, </a:t>
            </a:r>
            <a:r>
              <a:rPr lang="ko-KR" altLang="en-US" dirty="0"/>
              <a:t>격음</a:t>
            </a:r>
            <a:r>
              <a:rPr lang="en-US" altLang="ko-KR" dirty="0"/>
              <a:t>, </a:t>
            </a:r>
            <a:r>
              <a:rPr lang="ko-KR" altLang="en-US" dirty="0"/>
              <a:t>경음을 발음해보면서 차이점을 생각해봅니다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(p135)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(p139)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그림 속의 인물은 누구인가요</a:t>
            </a:r>
            <a:r>
              <a:rPr lang="en-US" altLang="ko-KR" sz="8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 : </a:t>
            </a:r>
            <a:r>
              <a:rPr lang="ko-KR" altLang="en-US" sz="800" dirty="0"/>
              <a:t>한글날과 한글에 대해 이야기하는 상황임을 알려준다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한글날은 무엇을 기념하는 날인가요</a:t>
            </a:r>
            <a:r>
              <a:rPr lang="en-US" altLang="ko-KR" sz="800" dirty="0"/>
              <a:t>? </a:t>
            </a:r>
            <a:r>
              <a:rPr lang="ko-KR" altLang="en-US" sz="800" dirty="0"/>
              <a:t>답</a:t>
            </a:r>
            <a:r>
              <a:rPr lang="en-US" altLang="ko-KR" sz="800" dirty="0"/>
              <a:t>: </a:t>
            </a:r>
            <a:r>
              <a:rPr lang="ko-KR" altLang="en-US" sz="800" dirty="0"/>
              <a:t>한글 반포를 기념하는 날</a:t>
            </a:r>
            <a:endParaRPr lang="en-US" altLang="ko-KR" sz="800" dirty="0"/>
          </a:p>
          <a:p>
            <a:pPr marL="0" indent="0">
              <a:buNone/>
            </a:pPr>
            <a:r>
              <a:rPr lang="en-US" altLang="ko-KR" sz="800" dirty="0"/>
              <a:t>                      </a:t>
            </a:r>
            <a:r>
              <a:rPr lang="ko-KR" altLang="en-US" sz="800" dirty="0"/>
              <a:t>세종대왕께서 한글을 만들기 전에 사람들은 어떤 문자를 사용했나요</a:t>
            </a:r>
            <a:r>
              <a:rPr lang="en-US" altLang="ko-KR" sz="800" dirty="0"/>
              <a:t>? </a:t>
            </a:r>
            <a:r>
              <a:rPr lang="ko-KR" altLang="en-US" sz="800" dirty="0"/>
              <a:t>답</a:t>
            </a:r>
            <a:r>
              <a:rPr lang="en-US" altLang="ko-KR" sz="800" dirty="0"/>
              <a:t>: </a:t>
            </a:r>
            <a:r>
              <a:rPr lang="ko-KR" altLang="en-US" sz="800" dirty="0"/>
              <a:t>한자</a:t>
            </a:r>
            <a:endParaRPr lang="en-US" altLang="ko-KR" sz="800" dirty="0"/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면 몰라도</a:t>
            </a:r>
            <a:r>
              <a:rPr lang="en-US" altLang="ko-KR" dirty="0"/>
              <a:t>’</a:t>
            </a:r>
            <a:r>
              <a:rPr lang="ko-KR" altLang="en-US" dirty="0"/>
              <a:t>는 동사</a:t>
            </a:r>
            <a:r>
              <a:rPr lang="en-US" altLang="ko-KR" dirty="0"/>
              <a:t>, </a:t>
            </a:r>
            <a:r>
              <a:rPr lang="ko-KR" altLang="en-US" dirty="0"/>
              <a:t>형용사에 붙어 현재의 상태와 반대이거나 일어나지 않은 상황을 가정할 때 사용한다</a:t>
            </a:r>
            <a:r>
              <a:rPr lang="en-US" altLang="ko-KR" dirty="0"/>
              <a:t>. </a:t>
            </a:r>
            <a:r>
              <a:rPr lang="ko-KR" altLang="en-US" dirty="0"/>
              <a:t>주로 예외적인 상황에서 쓰인다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emf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emf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hyperlink" Target="https://www.vectorstock.com/royalty-" TargetMode="External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Z19a8JmFEM?feature=oembed" TargetMode="Externa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eouland.com/arti/culture/culture_general/3976.html" TargetMode="External"/><Relationship Id="rId3" Type="http://schemas.openxmlformats.org/officeDocument/2006/relationships/hyperlink" Target="https://www.youtube.com/watch?v=ewLhJVXyO9Q" TargetMode="External"/><Relationship Id="rId7" Type="http://schemas.openxmlformats.org/officeDocument/2006/relationships/hyperlink" Target="https://www.vectorstock.com/royalty-free-vector/korean-alphabet-set-vector-9887457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ectorstock.com/royalty-free-vector/korean-alphabet-set-vector9887457" TargetMode="External"/><Relationship Id="rId5" Type="http://schemas.openxmlformats.org/officeDocument/2006/relationships/hyperlink" Target="https://clipartart.com/categories/memorize-clipart.html/" TargetMode="External"/><Relationship Id="rId4" Type="http://schemas.openxmlformats.org/officeDocument/2006/relationships/hyperlink" Target="https://friendlystock.com/product/confused-panda/" TargetMode="External"/><Relationship Id="rId9" Type="http://schemas.openxmlformats.org/officeDocument/2006/relationships/hyperlink" Target="https://kidsnews.tistory.com/82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ewLhJVXyO9Q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818361/5-1_unit-14-&#44284;&#54617;&#51201;&#51064;-&#50864;&#47532;-&#54620;&#44544;-flash-cards/?n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https://quizlet.com/505153873/&#51116;&#50808;&#46041;&#54252;&#47484;-&#50948;&#54620;-&#54620;&#44397;&#50612;-5-1-12&#44284;-flash-card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576118/&#51116;&#50808;&#46041;&#54252;&#47484;-&#50948;&#54620;-&#54620;&#44397;&#50612;-5-1-unit13-flash-cards/?n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hyperlink" Target="https://quizlet.com/505153873/&#51116;&#50808;&#46041;&#54252;&#47484;-&#50948;&#54620;-&#54620;&#44397;&#50612;-5-1-12&#44284;-flash-card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hyperlink" Target="https://quizlet.com/505576118/&#51116;&#50808;&#46041;&#54252;&#47484;-&#50948;&#54620;-&#54620;&#44397;&#50612;-5-1-unit13-flash-cards/?new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306" y="3261900"/>
            <a:ext cx="23074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도와주다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479" y="3260589"/>
            <a:ext cx="4966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도와준다면 몰라도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0850" y="2498644"/>
            <a:ext cx="24209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같이 가다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479" y="2473189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같이 가면 몰라도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1671" y="4025156"/>
            <a:ext cx="3239296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고장이 났다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479" y="4047989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고장이 났다면 몰라도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470" y="4797029"/>
            <a:ext cx="36467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컨디션이 안 좋다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479" y="4835389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컨디션이 안 좋다면 몰라도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면 몰라도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or adjective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+</a:t>
            </a:r>
            <a:r>
              <a:rPr lang="en-US" altLang="ko-KR" sz="3000" dirty="0">
                <a:solidFill>
                  <a:srgbClr val="FF0000"/>
                </a:solidFill>
              </a:rPr>
              <a:t> ~(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>
                <a:solidFill>
                  <a:srgbClr val="FF0000"/>
                </a:solidFill>
              </a:rPr>
              <a:t>면 몰라도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011895" y="279338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011895" y="358078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011895" y="436818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011895" y="515558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154055" y="2659239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3033040" y="67110"/>
            <a:ext cx="5852863" cy="949004"/>
            <a:chOff x="3033040" y="67110"/>
            <a:chExt cx="5040917" cy="94900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면 몰라도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면 몰라도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779592" cy="949004"/>
            <a:chOff x="3033040" y="67110"/>
            <a:chExt cx="5779592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379368" y="86290"/>
              <a:ext cx="5433264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면 몰라도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805" y="2463799"/>
            <a:ext cx="4636192" cy="3719143"/>
          </a:xfrm>
          <a:prstGeom prst="rect">
            <a:avLst/>
          </a:prstGeom>
        </p:spPr>
      </p:pic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91550" y="2327142"/>
            <a:ext cx="3411939" cy="8677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err="1">
                <a:solidFill>
                  <a:schemeClr val="tx1"/>
                </a:solidFill>
              </a:rPr>
              <a:t>우리끼리</a:t>
            </a:r>
            <a:r>
              <a:rPr lang="ko-KR" altLang="en-US" sz="2400" dirty="0">
                <a:solidFill>
                  <a:schemeClr val="tx1"/>
                </a:solidFill>
              </a:rPr>
              <a:t> 여행을 가도 괜찮을까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19352" y="2107468"/>
            <a:ext cx="4006850" cy="157716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어른들이 같이</a:t>
            </a:r>
            <a:r>
              <a:rPr lang="ko-KR" altLang="en-US" sz="2400" b="1" dirty="0">
                <a:solidFill>
                  <a:srgbClr val="FF0000"/>
                </a:solidFill>
              </a:rPr>
              <a:t> 가면 몰라도 </a:t>
            </a:r>
            <a:r>
              <a:rPr lang="ko-KR" altLang="en-US" sz="2400" dirty="0" err="1">
                <a:solidFill>
                  <a:schemeClr val="tx1"/>
                </a:solidFill>
              </a:rPr>
              <a:t>우리끼리</a:t>
            </a:r>
            <a:r>
              <a:rPr lang="ko-KR" altLang="en-US" sz="2400" dirty="0">
                <a:solidFill>
                  <a:schemeClr val="tx1"/>
                </a:solidFill>
              </a:rPr>
              <a:t> 여행 가는 건 위험해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41439" y="1220808"/>
            <a:ext cx="890912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면 몰라도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598924" cy="949004"/>
            <a:chOff x="3033040" y="67110"/>
            <a:chExt cx="559892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60036" y="86290"/>
              <a:ext cx="507192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면 몰라도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867" y="2659544"/>
            <a:ext cx="3987935" cy="32943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506978" y="2214598"/>
            <a:ext cx="3000889" cy="1079870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오늘 프로젝트를 끝낼 수 있어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884387" y="1948722"/>
            <a:ext cx="3552893" cy="1844233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친구들이 </a:t>
            </a:r>
            <a:r>
              <a:rPr lang="ko-KR" altLang="en-US" sz="2400" b="1" dirty="0">
                <a:solidFill>
                  <a:srgbClr val="FF0000"/>
                </a:solidFill>
              </a:rPr>
              <a:t>도와주면 몰라도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ko-KR" altLang="en-US" sz="2400" dirty="0">
                <a:solidFill>
                  <a:schemeClr val="tx1"/>
                </a:solidFill>
              </a:rPr>
              <a:t>나 혼자서는 못할 것 같아요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62032" y="1191682"/>
            <a:ext cx="8867936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면 몰라도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713224" cy="949004"/>
            <a:chOff x="3033040" y="67110"/>
            <a:chExt cx="571322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445736" y="86290"/>
              <a:ext cx="530052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면 몰라도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852" y="2165821"/>
            <a:ext cx="4274455" cy="35418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786652" y="2037675"/>
            <a:ext cx="2650152" cy="139132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 장난감 버리려고요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624096" y="2076059"/>
            <a:ext cx="3701584" cy="139132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고장이 났으면 몰라도 </a:t>
            </a:r>
            <a:r>
              <a:rPr lang="ko-KR" altLang="en-US" sz="2400" dirty="0">
                <a:solidFill>
                  <a:schemeClr val="tx1"/>
                </a:solidFill>
              </a:rPr>
              <a:t>아무 문제가 없는 걸 버리면 안 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96855" y="1429763"/>
            <a:ext cx="87982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면 몰라도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901266" cy="949004"/>
            <a:chOff x="3033040" y="67110"/>
            <a:chExt cx="5901266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257694" y="86290"/>
              <a:ext cx="567661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면 몰라도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55AE8B-3BFA-4B6F-80B4-1A5D9292B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969" y="2818220"/>
            <a:ext cx="4142363" cy="332299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829551" y="2080440"/>
            <a:ext cx="4362450" cy="2093354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시합 날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상대팀 선수들이 컨디션이 </a:t>
            </a:r>
            <a:r>
              <a:rPr lang="ko-KR" altLang="en-US" sz="2400" b="1" dirty="0">
                <a:solidFill>
                  <a:srgbClr val="FF0000"/>
                </a:solidFill>
              </a:rPr>
              <a:t>안 좋으면 몰라도 </a:t>
            </a:r>
            <a:r>
              <a:rPr lang="ko-KR" altLang="en-US" sz="2400" dirty="0">
                <a:solidFill>
                  <a:schemeClr val="tx1"/>
                </a:solidFill>
              </a:rPr>
              <a:t>우리가 실력으로 이기기는 어려울 것 같아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692633" y="2366632"/>
            <a:ext cx="3091503" cy="10074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이번 경기 이길 수 있을 것 같아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769347" cy="949004"/>
            <a:chOff x="3033040" y="67110"/>
            <a:chExt cx="4776413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328245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면 몰라도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381327" y="3896653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(</a:t>
            </a:r>
            <a:r>
              <a:rPr lang="ko-KR" altLang="en-US" sz="2500" dirty="0"/>
              <a:t>보고 쓰다</a:t>
            </a:r>
            <a:r>
              <a:rPr lang="en-US" altLang="ko-KR" sz="2500" dirty="0"/>
              <a:t>) </a:t>
            </a:r>
            <a:r>
              <a:rPr lang="ko-KR" altLang="en-US" sz="2500" dirty="0"/>
              <a:t>외워서 쓰지는 못해요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473" y="4373610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204980" y="4392082"/>
            <a:ext cx="35544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보고 쓰면 몰라도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381327" y="5279704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보고 쓰면 몰라도 </a:t>
            </a:r>
            <a:r>
              <a:rPr lang="ko-KR" altLang="en-US" sz="2500" dirty="0"/>
              <a:t>외워서 쓰지는 못해요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448171" y="3390977"/>
            <a:ext cx="322631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https://friendlystock.com/product/confused-panda/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EB69E7-B4D3-4F45-98BB-CF9CCB0E63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6138" y="1215319"/>
            <a:ext cx="1959725" cy="245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848012" cy="949004"/>
            <a:chOff x="3033040" y="67110"/>
            <a:chExt cx="4704788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256620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면 몰라도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381327" y="3766877"/>
            <a:ext cx="106017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(</a:t>
            </a:r>
            <a:r>
              <a:rPr lang="ko-KR" altLang="en-US" sz="2500" dirty="0"/>
              <a:t>기말시험에 </a:t>
            </a:r>
            <a:r>
              <a:rPr lang="en-US" altLang="ko-KR" sz="2500" dirty="0"/>
              <a:t>100</a:t>
            </a:r>
            <a:r>
              <a:rPr lang="ko-KR" altLang="en-US" sz="2500" dirty="0"/>
              <a:t>점을 받다</a:t>
            </a:r>
            <a:r>
              <a:rPr lang="en-US" altLang="ko-KR" sz="2500" dirty="0"/>
              <a:t>) </a:t>
            </a:r>
            <a:r>
              <a:rPr lang="ko-KR" altLang="en-US" sz="2500" dirty="0"/>
              <a:t>이번 학기에는 좋은 성적을 받기가 어려워요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655" y="4270473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288702" y="4351031"/>
            <a:ext cx="53362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기말시험에 </a:t>
            </a:r>
            <a:r>
              <a:rPr lang="en-US" altLang="ko-KR" sz="2500" b="1" dirty="0">
                <a:solidFill>
                  <a:srgbClr val="FF0000"/>
                </a:solidFill>
              </a:rPr>
              <a:t>100</a:t>
            </a:r>
            <a:r>
              <a:rPr lang="ko-KR" altLang="en-US" sz="2500" b="1" dirty="0">
                <a:solidFill>
                  <a:srgbClr val="FF0000"/>
                </a:solidFill>
              </a:rPr>
              <a:t>점을 받으면 몰라도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65471" y="5279704"/>
            <a:ext cx="11658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>
                <a:solidFill>
                  <a:srgbClr val="FF0000"/>
                </a:solidFill>
              </a:rPr>
              <a:t>기말시험에 </a:t>
            </a:r>
            <a:r>
              <a:rPr lang="en-US" altLang="ko-KR" sz="2500" b="1" dirty="0">
                <a:solidFill>
                  <a:srgbClr val="FF0000"/>
                </a:solidFill>
              </a:rPr>
              <a:t>100</a:t>
            </a:r>
            <a:r>
              <a:rPr lang="ko-KR" altLang="en-US" sz="2500" b="1" dirty="0">
                <a:solidFill>
                  <a:srgbClr val="FF0000"/>
                </a:solidFill>
              </a:rPr>
              <a:t>점을 받으면 몰라도 </a:t>
            </a:r>
            <a:r>
              <a:rPr lang="ko-KR" altLang="en-US" sz="2500" dirty="0"/>
              <a:t>이번 학기에는 좋은 성적을 받기가 어려워요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6983360" y="3237271"/>
            <a:ext cx="49997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https://www.vectorstock.com/royalty-free-vector/girl-cartoon-showing-a-plus-grade-vector-1845656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7FD5D-C2DE-45C6-B978-5FEEAB07D1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3815" y="1101242"/>
            <a:ext cx="1604370" cy="256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846066" cy="949004"/>
            <a:chOff x="3033040" y="67110"/>
            <a:chExt cx="5846066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312895" y="86290"/>
              <a:ext cx="556621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면 몰라도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403629" y="3910692"/>
            <a:ext cx="97502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(</a:t>
            </a:r>
            <a:r>
              <a:rPr lang="ko-KR" altLang="en-US" sz="2500" dirty="0"/>
              <a:t>기억력이 아주 좋다</a:t>
            </a:r>
            <a:r>
              <a:rPr lang="en-US" altLang="ko-KR" sz="2500" dirty="0"/>
              <a:t>)  </a:t>
            </a:r>
            <a:r>
              <a:rPr lang="ko-KR" altLang="en-US" sz="2500" dirty="0"/>
              <a:t>이렇게 많은 단어를 어떻게 하루 만에 다 외워요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023" y="4330370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473072" y="4416940"/>
            <a:ext cx="43441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기억력이 아주 좋으면 몰라도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479323" y="5242992"/>
            <a:ext cx="114226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>
                <a:solidFill>
                  <a:srgbClr val="FF0000"/>
                </a:solidFill>
              </a:rPr>
              <a:t>기억력이 아주 좋으면 몰라도 </a:t>
            </a:r>
            <a:r>
              <a:rPr lang="ko-KR" altLang="en-US" sz="2500" dirty="0"/>
              <a:t>이렇게 많은 단어를 어떻게 하루 만에 다 외워요</a:t>
            </a:r>
            <a:r>
              <a:rPr lang="en-US" altLang="ko-KR" sz="2500" dirty="0"/>
              <a:t>?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7408212" y="3347647"/>
            <a:ext cx="43143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https://clipartart.com/categories/memorize-clipart.html/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2C99D0-8A54-4580-BB22-C7463A902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7656" y="1220191"/>
            <a:ext cx="2376689" cy="243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261173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라는데</a:t>
            </a:r>
            <a:r>
              <a:rPr lang="en-US" altLang="ko-KR" sz="3600" dirty="0">
                <a:solidFill>
                  <a:srgbClr val="FF0000"/>
                </a:solidFill>
              </a:rPr>
              <a:t>(</a:t>
            </a:r>
            <a:r>
              <a:rPr lang="ko-KR" altLang="en-US" sz="3600" dirty="0">
                <a:solidFill>
                  <a:srgbClr val="FF0000"/>
                </a:solidFill>
              </a:rPr>
              <a:t>요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63712" y="3025682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다음 주에는 한글학교에 오지 </a:t>
            </a:r>
            <a:r>
              <a:rPr lang="ko-KR" altLang="en-US" sz="2400" b="1" dirty="0" err="1">
                <a:solidFill>
                  <a:srgbClr val="FF0000"/>
                </a:solidFill>
              </a:rPr>
              <a:t>말라는데</a:t>
            </a:r>
            <a:r>
              <a:rPr lang="ko-KR" altLang="en-US" sz="2400" dirty="0"/>
              <a:t> 무슨 일이 있어요</a:t>
            </a:r>
            <a:r>
              <a:rPr lang="en-US" altLang="ko-KR" sz="2400" dirty="0"/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63712" y="3745651"/>
            <a:ext cx="10424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유진이가 자기를 기다리지 말고 먼저 </a:t>
            </a:r>
            <a:r>
              <a:rPr lang="ko-KR" altLang="en-US" sz="2400" b="1" dirty="0" err="1">
                <a:solidFill>
                  <a:srgbClr val="FF0000"/>
                </a:solidFill>
              </a:rPr>
              <a:t>출발하라는데</a:t>
            </a:r>
            <a:r>
              <a:rPr lang="ko-KR" altLang="en-US" sz="2400" dirty="0"/>
              <a:t> 어떻게 할까</a:t>
            </a:r>
            <a:r>
              <a:rPr lang="en-US" altLang="ko-KR" sz="2400" dirty="0"/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19108" y="4413546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3. </a:t>
            </a:r>
            <a:r>
              <a:rPr lang="en-US" altLang="ko-KR" sz="2400" dirty="0"/>
              <a:t>A</a:t>
            </a:r>
            <a:r>
              <a:rPr lang="ko-KR" altLang="en-US" sz="2400" dirty="0"/>
              <a:t>  조금 있으면 수업 시작하는데 어디 가니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B </a:t>
            </a:r>
            <a:r>
              <a:rPr lang="ko-KR" altLang="en-US" sz="2400" dirty="0"/>
              <a:t> 우리 선생님께서 미술실로 </a:t>
            </a:r>
            <a:r>
              <a:rPr lang="ko-KR" altLang="en-US" sz="2400" b="1" dirty="0" err="1">
                <a:solidFill>
                  <a:srgbClr val="FF0000"/>
                </a:solidFill>
              </a:rPr>
              <a:t>가라시는데요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81000" y="2104253"/>
            <a:ext cx="1143449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to </a:t>
            </a:r>
            <a:r>
              <a:rPr lang="en-US" altLang="ko-KR" sz="2800" dirty="0"/>
              <a:t>pass</a:t>
            </a:r>
            <a:r>
              <a:rPr lang="ko-KR" altLang="en-US" sz="2800" dirty="0"/>
              <a:t> </a:t>
            </a:r>
            <a:r>
              <a:rPr lang="en-US" altLang="ko-KR" sz="2800" dirty="0"/>
              <a:t>along a previously heard command.</a:t>
            </a:r>
            <a:endParaRPr lang="en-US" sz="2800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3387474" y="67110"/>
            <a:ext cx="5417053" cy="949004"/>
            <a:chOff x="3033040" y="67110"/>
            <a:chExt cx="5417053" cy="94900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485734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라는데</a:t>
              </a:r>
              <a:r>
                <a:rPr lang="en-US" altLang="ko-KR" sz="2800" dirty="0">
                  <a:solidFill>
                    <a:srgbClr val="FF0000"/>
                  </a:solidFill>
                </a:rPr>
                <a:t>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요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6911" y="3394423"/>
            <a:ext cx="18945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외우다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7198" y="3417940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외우라는데</a:t>
            </a:r>
            <a:r>
              <a:rPr lang="ko-KR" altLang="en-US" sz="3200" dirty="0"/>
              <a:t> </a:t>
            </a:r>
            <a:r>
              <a:rPr lang="en-US" altLang="ko-KR" sz="3200" dirty="0"/>
              <a:t>/ </a:t>
            </a:r>
            <a:r>
              <a:rPr lang="ko-KR" altLang="en-US" sz="3200" dirty="0" err="1"/>
              <a:t>외우라시는데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1793" y="2633282"/>
            <a:ext cx="15974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 보다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7198" y="2633282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 </a:t>
            </a:r>
            <a:r>
              <a:rPr lang="ko-KR" altLang="en-US" sz="3200" dirty="0" err="1"/>
              <a:t>보라는데</a:t>
            </a:r>
            <a:r>
              <a:rPr lang="ko-KR" altLang="en-US" sz="3200" dirty="0"/>
              <a:t> </a:t>
            </a:r>
            <a:r>
              <a:rPr lang="en-US" altLang="ko-KR" sz="3200" dirty="0"/>
              <a:t>/ </a:t>
            </a:r>
            <a:r>
              <a:rPr lang="ko-KR" altLang="en-US" sz="3200" dirty="0"/>
              <a:t>가 </a:t>
            </a:r>
            <a:r>
              <a:rPr lang="ko-KR" altLang="en-US" sz="3200" dirty="0" err="1"/>
              <a:t>보라시는데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788" y="4155564"/>
            <a:ext cx="189452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오다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1582" y="4201186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 err="1"/>
              <a:t>오라는데</a:t>
            </a:r>
            <a:r>
              <a:rPr lang="ko-KR" altLang="en-US" sz="3200" dirty="0"/>
              <a:t> </a:t>
            </a:r>
            <a:r>
              <a:rPr lang="en-US" altLang="ko-KR" sz="3200" dirty="0"/>
              <a:t>/ </a:t>
            </a:r>
            <a:r>
              <a:rPr lang="ko-KR" altLang="en-US" sz="3200" dirty="0" err="1"/>
              <a:t>오라시는데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2599" y="4912955"/>
            <a:ext cx="14181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찾다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7199" y="4896299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 err="1"/>
              <a:t>찾으라는데</a:t>
            </a:r>
            <a:r>
              <a:rPr lang="ko-KR" altLang="en-US" sz="3200" dirty="0"/>
              <a:t> </a:t>
            </a:r>
            <a:r>
              <a:rPr lang="en-US" altLang="ko-KR" sz="3200" dirty="0"/>
              <a:t>/ </a:t>
            </a:r>
            <a:r>
              <a:rPr lang="ko-KR" altLang="en-US" sz="3200" dirty="0" err="1"/>
              <a:t>찾으라시는데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라는데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+</a:t>
            </a:r>
            <a:r>
              <a:rPr lang="en-US" altLang="ko-KR" sz="3000" dirty="0">
                <a:solidFill>
                  <a:srgbClr val="FF0000"/>
                </a:solidFill>
              </a:rPr>
              <a:t> -(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>
                <a:solidFill>
                  <a:srgbClr val="FF0000"/>
                </a:solidFill>
              </a:rPr>
              <a:t>라는데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116792" y="295706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16792" y="371906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16792" y="455726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16792" y="531926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164594" y="2822125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3033040" y="67110"/>
            <a:ext cx="5540271" cy="949004"/>
            <a:chOff x="3033040" y="67110"/>
            <a:chExt cx="5540271" cy="94900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618690" y="86290"/>
              <a:ext cx="495462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라는데</a:t>
              </a:r>
              <a:r>
                <a:rPr lang="en-US" altLang="ko-KR" sz="2800" dirty="0">
                  <a:solidFill>
                    <a:srgbClr val="FF0000"/>
                  </a:solidFill>
                </a:rPr>
                <a:t>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요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4F01FA-28D8-445A-9A87-63AFA1EE5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154" y="311477"/>
            <a:ext cx="9858375" cy="5865487"/>
          </a:xfrm>
        </p:spPr>
        <p:txBody>
          <a:bodyPr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025C0C-66FA-4399-848C-173297B87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153" y="292109"/>
            <a:ext cx="9858375" cy="588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77971" y="1429763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라는데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698476" cy="949004"/>
            <a:chOff x="3033040" y="67110"/>
            <a:chExt cx="5698476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460484" y="86290"/>
              <a:ext cx="527103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라는데</a:t>
              </a:r>
              <a:r>
                <a:rPr lang="en-US" altLang="ko-KR" sz="2800" dirty="0">
                  <a:solidFill>
                    <a:srgbClr val="FF0000"/>
                  </a:solidFill>
                </a:rPr>
                <a:t>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요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191" y="2722973"/>
            <a:ext cx="4152284" cy="33309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02558" y="2345379"/>
            <a:ext cx="3720195" cy="1419654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다들 서울에 가면 꼭 광화문에 </a:t>
            </a:r>
            <a:r>
              <a:rPr lang="ko-KR" altLang="en-US" sz="2800" b="1" dirty="0">
                <a:solidFill>
                  <a:srgbClr val="FF0000"/>
                </a:solidFill>
              </a:rPr>
              <a:t>가 </a:t>
            </a:r>
            <a:r>
              <a:rPr lang="ko-KR" altLang="en-US" sz="2800" b="1" dirty="0" err="1">
                <a:solidFill>
                  <a:srgbClr val="FF0000"/>
                </a:solidFill>
              </a:rPr>
              <a:t>보라는데</a:t>
            </a:r>
            <a:r>
              <a:rPr lang="ko-KR" altLang="en-US" sz="2800" b="1" dirty="0">
                <a:solidFill>
                  <a:srgbClr val="FF0000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광화문에 뭐가 있어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683944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서울에 가면 꼭 광화문에 가 봐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486690" y="1429763"/>
            <a:ext cx="921862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라는데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634961" cy="949004"/>
            <a:chOff x="3033040" y="67110"/>
            <a:chExt cx="4908908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460740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라는데</a:t>
              </a:r>
              <a:r>
                <a:rPr lang="en-US" altLang="ko-KR" sz="2800" dirty="0">
                  <a:solidFill>
                    <a:srgbClr val="FF0000"/>
                  </a:solidFill>
                </a:rPr>
                <a:t>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요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01563" y="2113362"/>
            <a:ext cx="2352779" cy="819238"/>
          </a:xfrm>
          <a:prstGeom prst="wedgeRoundRectCallout">
            <a:avLst>
              <a:gd name="adj1" fmla="val -17754"/>
              <a:gd name="adj2" fmla="val 8422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학교 끝나면 빨리 집에 와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E5A672-E84F-4902-9B60-D14F8F838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7581" y="2669305"/>
            <a:ext cx="1668497" cy="33289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D1036D-663D-416E-A7F8-C3DBE0BEB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481" y="3237271"/>
            <a:ext cx="1467264" cy="26725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5A820E-2C39-4043-AF91-627D5F35A6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006" y="3388385"/>
            <a:ext cx="1201840" cy="2702226"/>
          </a:xfrm>
          <a:prstGeom prst="rect">
            <a:avLst/>
          </a:prstGeom>
        </p:spPr>
      </p:pic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2699831" y="2146051"/>
            <a:ext cx="2352779" cy="819238"/>
          </a:xfrm>
          <a:prstGeom prst="wedgeRoundRectCallout">
            <a:avLst>
              <a:gd name="adj1" fmla="val 57781"/>
              <a:gd name="adj2" fmla="val 10222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엄마가 뭐라고 </a:t>
            </a:r>
            <a:r>
              <a:rPr lang="ko-KR" altLang="en-US" sz="2400" dirty="0" err="1">
                <a:solidFill>
                  <a:schemeClr val="tx1"/>
                </a:solidFill>
              </a:rPr>
              <a:t>하셔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267345" y="2214270"/>
            <a:ext cx="3437724" cy="1638249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학교 끝나면 빨리 집에 </a:t>
            </a:r>
            <a:r>
              <a:rPr lang="ko-KR" altLang="en-US" sz="2400" b="1" dirty="0" err="1">
                <a:solidFill>
                  <a:srgbClr val="FF0000"/>
                </a:solidFill>
              </a:rPr>
              <a:t>오라시는데</a:t>
            </a:r>
            <a:r>
              <a:rPr lang="ko-KR" altLang="en-US" sz="2400" dirty="0">
                <a:solidFill>
                  <a:schemeClr val="tx1"/>
                </a:solidFill>
              </a:rPr>
              <a:t> 집에 무슨 일이 있나 봐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346581" y="1429763"/>
            <a:ext cx="949883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라는데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606299" cy="949004"/>
            <a:chOff x="3033040" y="67110"/>
            <a:chExt cx="5606299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52662" y="86290"/>
              <a:ext cx="50866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라는데</a:t>
              </a:r>
              <a:r>
                <a:rPr lang="en-US" altLang="ko-KR" sz="2800" dirty="0">
                  <a:solidFill>
                    <a:srgbClr val="FF0000"/>
                  </a:solidFill>
                </a:rPr>
                <a:t>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요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F5C4AA-E87A-4EED-95AB-FBA71C663A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31" y="3370006"/>
            <a:ext cx="1112993" cy="24603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B1C39F-2D85-4A3B-99E9-914E4BD986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5509" y="3093805"/>
            <a:ext cx="1230473" cy="27665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F8CB45-77EA-48FA-8E6E-265E02F401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8613" y="3126405"/>
            <a:ext cx="1441535" cy="2625652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204500" y="2230632"/>
            <a:ext cx="3667432" cy="1360660"/>
          </a:xfrm>
          <a:prstGeom prst="wedgeRoundRectCallout">
            <a:avLst>
              <a:gd name="adj1" fmla="val -48869"/>
              <a:gd name="adj2" fmla="val 7282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오늘 배운 단어를 오늘 꼭 </a:t>
            </a:r>
            <a:r>
              <a:rPr lang="ko-KR" altLang="en-US" sz="2400" b="1" dirty="0" err="1">
                <a:solidFill>
                  <a:srgbClr val="FF0000"/>
                </a:solidFill>
              </a:rPr>
              <a:t>외우라시는데</a:t>
            </a:r>
            <a:r>
              <a:rPr lang="ko-KR" altLang="en-US" sz="2400" dirty="0">
                <a:solidFill>
                  <a:schemeClr val="tx1"/>
                </a:solidFill>
              </a:rPr>
              <a:t> 자꾸 잊어버려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188652" y="2156578"/>
            <a:ext cx="3223501" cy="969827"/>
          </a:xfrm>
          <a:prstGeom prst="wedgeRoundRectCallout">
            <a:avLst>
              <a:gd name="adj1" fmla="val 2825"/>
              <a:gd name="adj2" fmla="val 7328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오늘 배운 단어를 오늘 꼭 다 외우세요</a:t>
            </a:r>
            <a:r>
              <a:rPr lang="en-US" altLang="ko-KR" sz="2600" dirty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3526573" y="2134262"/>
            <a:ext cx="2384683" cy="969827"/>
          </a:xfrm>
          <a:prstGeom prst="wedgeRoundRectCallout">
            <a:avLst>
              <a:gd name="adj1" fmla="val 36552"/>
              <a:gd name="adj2" fmla="val 6913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선생님이  뭐라고 </a:t>
            </a:r>
            <a:r>
              <a:rPr lang="ko-KR" altLang="en-US" sz="2400" dirty="0" err="1">
                <a:solidFill>
                  <a:schemeClr val="tx1"/>
                </a:solidFill>
              </a:rPr>
              <a:t>하셔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464568" y="1429763"/>
            <a:ext cx="9262865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라는데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697238" cy="949004"/>
            <a:chOff x="3033040" y="67110"/>
            <a:chExt cx="4845827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397659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라는데</a:t>
              </a:r>
              <a:r>
                <a:rPr lang="en-US" altLang="ko-KR" sz="2800" dirty="0">
                  <a:solidFill>
                    <a:srgbClr val="FF0000"/>
                  </a:solidFill>
                </a:rPr>
                <a:t>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요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127947" y="2053503"/>
            <a:ext cx="2905094" cy="1036284"/>
          </a:xfrm>
          <a:prstGeom prst="wedgeRoundRectCallout">
            <a:avLst>
              <a:gd name="adj1" fmla="val -3288"/>
              <a:gd name="adj2" fmla="val 7512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학교 도서관에 가서 자료를 찾으세요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A448D1-B8FA-4BB0-A08D-DDE2341BE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994" y="3360822"/>
            <a:ext cx="1259608" cy="23912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0A8AE7-1EAA-47DD-BE61-1CB41A7379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5234" y="3575821"/>
            <a:ext cx="1094262" cy="24603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3D8D03-6FE9-4C14-A6B3-EC060B462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1298" y="3491948"/>
            <a:ext cx="1202608" cy="2567106"/>
          </a:xfrm>
          <a:prstGeom prst="rect">
            <a:avLst/>
          </a:prstGeom>
        </p:spPr>
      </p:pic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3165753" y="2120810"/>
            <a:ext cx="2384683" cy="1036284"/>
          </a:xfrm>
          <a:prstGeom prst="wedgeRoundRectCallout">
            <a:avLst>
              <a:gd name="adj1" fmla="val 43936"/>
              <a:gd name="adj2" fmla="val 9660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선생님이  뭐라고 </a:t>
            </a:r>
            <a:r>
              <a:rPr lang="ko-KR" altLang="en-US" sz="2400" dirty="0" err="1">
                <a:solidFill>
                  <a:schemeClr val="tx1"/>
                </a:solidFill>
              </a:rPr>
              <a:t>하셔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833906" y="2176659"/>
            <a:ext cx="3893226" cy="1399162"/>
          </a:xfrm>
          <a:prstGeom prst="wedgeRoundRectCallout">
            <a:avLst>
              <a:gd name="adj1" fmla="val -57762"/>
              <a:gd name="adj2" fmla="val 7270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학교 도서관에 가서 자료를 </a:t>
            </a:r>
            <a:r>
              <a:rPr lang="ko-KR" altLang="en-US" sz="2400" b="1" dirty="0" err="1">
                <a:solidFill>
                  <a:srgbClr val="FF0000"/>
                </a:solidFill>
              </a:rPr>
              <a:t>찾으라시는데</a:t>
            </a:r>
            <a:r>
              <a:rPr lang="ko-KR" altLang="en-US" sz="2400" dirty="0">
                <a:solidFill>
                  <a:schemeClr val="tx1"/>
                </a:solidFill>
              </a:rPr>
              <a:t> 우리 같이 도서관에 가자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792292" cy="949004"/>
            <a:chOff x="3033040" y="67110"/>
            <a:chExt cx="4755096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306928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라는데</a:t>
              </a:r>
              <a:r>
                <a:rPr lang="en-US" altLang="ko-KR" sz="2800" dirty="0">
                  <a:solidFill>
                    <a:srgbClr val="FF0000"/>
                  </a:solidFill>
                </a:rPr>
                <a:t>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요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440507" y="5045001"/>
            <a:ext cx="38144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빨리 </a:t>
            </a:r>
            <a:r>
              <a:rPr lang="ko-KR" altLang="en-US" sz="2500" dirty="0" err="1"/>
              <a:t>들어오라는데요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744484" y="3911763"/>
            <a:ext cx="67030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__________  </a:t>
            </a:r>
            <a:r>
              <a:rPr lang="ko-KR" altLang="en-US" sz="2500" dirty="0"/>
              <a:t>곧 공연이 시작되나 봐요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4411027" y="5045001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/>
              <a:t>2. </a:t>
            </a:r>
            <a:r>
              <a:rPr lang="ko-KR" altLang="en-US" sz="2500" dirty="0"/>
              <a:t>빨리 들어오더라도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8129257" y="5045001"/>
            <a:ext cx="29941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빨리 들어올 만큼</a:t>
            </a:r>
            <a:endParaRPr lang="en-US" sz="2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C469D0-ED68-4F76-8206-7B8935B4CD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7427" y="1136267"/>
            <a:ext cx="3237146" cy="264308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346587" y="5089605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698476" cy="949004"/>
            <a:chOff x="3033040" y="67110"/>
            <a:chExt cx="5698476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460484" y="86290"/>
              <a:ext cx="527103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라는데</a:t>
              </a:r>
              <a:r>
                <a:rPr lang="en-US" altLang="ko-KR" sz="2800" dirty="0">
                  <a:solidFill>
                    <a:srgbClr val="FF0000"/>
                  </a:solidFill>
                </a:rPr>
                <a:t>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요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06271" y="4584962"/>
            <a:ext cx="4372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휴대 전화를 </a:t>
            </a:r>
            <a:r>
              <a:rPr lang="ko-KR" altLang="en-US" sz="2500" dirty="0" err="1"/>
              <a:t>끄라는데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703671" y="3778369"/>
            <a:ext cx="67846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______________</a:t>
            </a:r>
            <a:r>
              <a:rPr lang="ko-KR" altLang="en-US" sz="2500" dirty="0"/>
              <a:t> 진동으로 해 놓으면 안 될까요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178550" y="4584962"/>
            <a:ext cx="2998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휴대 전화를 끄면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09242" y="532486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휴대전화를 끄기는 커녕 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48633" y="4616712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684273-64F8-45BB-A3CA-8A79176A9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5426" y="1270666"/>
            <a:ext cx="2801148" cy="22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805403" cy="949004"/>
            <a:chOff x="3033040" y="67110"/>
            <a:chExt cx="4743075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294907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라는데</a:t>
              </a:r>
              <a:r>
                <a:rPr lang="en-US" altLang="ko-KR" sz="2800" dirty="0">
                  <a:solidFill>
                    <a:srgbClr val="FF0000"/>
                  </a:solidFill>
                </a:rPr>
                <a:t>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요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600704" y="4646579"/>
            <a:ext cx="41714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여기서 사진을 찍지만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921331" y="3911763"/>
            <a:ext cx="6349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__________________ </a:t>
            </a:r>
            <a:r>
              <a:rPr lang="ko-KR" altLang="en-US" sz="2500" dirty="0"/>
              <a:t>왜 카메라를 꺼내요</a:t>
            </a:r>
            <a:r>
              <a:rPr lang="en-US" altLang="ko-KR" sz="2500" dirty="0"/>
              <a:t>? 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967162" y="4646579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여기서 사진을 찍지 </a:t>
            </a:r>
            <a:r>
              <a:rPr lang="ko-KR" altLang="en-US" sz="2500" dirty="0" err="1"/>
              <a:t>말라는데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600704" y="5275108"/>
            <a:ext cx="40120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여기서 사진을 찍더라도</a:t>
            </a:r>
            <a:endParaRPr lang="en-US" sz="25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1355A44-79AB-416B-B8A0-6AD241CEEFA6}"/>
              </a:ext>
            </a:extLst>
          </p:cNvPr>
          <p:cNvSpPr/>
          <p:nvPr/>
        </p:nvSpPr>
        <p:spPr>
          <a:xfrm>
            <a:off x="5941944" y="464444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6F0F98-DFD4-417B-95F8-E900FFC57C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028" y="1417584"/>
            <a:ext cx="2929944" cy="226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922" y="116726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P.138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CA829D-5D8F-4970-A3A1-30FDE4ABE0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654" y="1439111"/>
            <a:ext cx="4110002" cy="37154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7F4C3A-BB57-4E30-906D-716C23D5F5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3791" y="892845"/>
            <a:ext cx="6506555" cy="4925393"/>
          </a:xfrm>
          <a:prstGeom prst="rect">
            <a:avLst/>
          </a:prstGeom>
        </p:spPr>
      </p:pic>
      <p:pic>
        <p:nvPicPr>
          <p:cNvPr id="10" name="026_14과듣고말하기">
            <a:hlinkClick r:id="" action="ppaction://media"/>
            <a:extLst>
              <a:ext uri="{FF2B5EF4-FFF2-40B4-BE49-F238E27FC236}">
                <a16:creationId xmlns:a16="http://schemas.microsoft.com/office/drawing/2014/main" id="{7A41846A-7333-43A0-B9DF-D7BB074978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11762" y="93367"/>
            <a:ext cx="751854" cy="75185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C1753EE-4CE7-4075-BD0F-B35F02E4252E}"/>
              </a:ext>
            </a:extLst>
          </p:cNvPr>
          <p:cNvSpPr/>
          <p:nvPr/>
        </p:nvSpPr>
        <p:spPr>
          <a:xfrm>
            <a:off x="5532178" y="2071254"/>
            <a:ext cx="404867" cy="4364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E726A0F-CE44-4FF5-BA4B-4C17DCA0A4BB}"/>
              </a:ext>
            </a:extLst>
          </p:cNvPr>
          <p:cNvSpPr/>
          <p:nvPr/>
        </p:nvSpPr>
        <p:spPr>
          <a:xfrm>
            <a:off x="5535049" y="5395054"/>
            <a:ext cx="404867" cy="4364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922" y="116726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P.138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53CDDD-679A-465F-9E46-3F6A4A24B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95" y="920843"/>
            <a:ext cx="5523934" cy="29376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E99E17-FDC0-414A-8658-A450BDF88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2146" y="920843"/>
            <a:ext cx="5680005" cy="51003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709EE02-F818-4026-8797-A01D2B333C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334" y="4144877"/>
            <a:ext cx="1991946" cy="180072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79B5CF5-DA2D-41E8-8905-5036B84D6AE6}"/>
              </a:ext>
            </a:extLst>
          </p:cNvPr>
          <p:cNvSpPr/>
          <p:nvPr/>
        </p:nvSpPr>
        <p:spPr>
          <a:xfrm>
            <a:off x="3913909" y="2175164"/>
            <a:ext cx="1655618" cy="4017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F701551-2FE4-4332-BE95-272533CBE96E}"/>
              </a:ext>
            </a:extLst>
          </p:cNvPr>
          <p:cNvSpPr/>
          <p:nvPr/>
        </p:nvSpPr>
        <p:spPr>
          <a:xfrm>
            <a:off x="329195" y="2632364"/>
            <a:ext cx="446660" cy="2978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3103DE0-2447-401E-8B9A-9892932BD693}"/>
              </a:ext>
            </a:extLst>
          </p:cNvPr>
          <p:cNvSpPr/>
          <p:nvPr/>
        </p:nvSpPr>
        <p:spPr>
          <a:xfrm>
            <a:off x="6096000" y="2930236"/>
            <a:ext cx="838200" cy="4987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AC744CC-D679-4F3D-9A8F-6D958A8B3DC7}"/>
              </a:ext>
            </a:extLst>
          </p:cNvPr>
          <p:cNvSpPr/>
          <p:nvPr/>
        </p:nvSpPr>
        <p:spPr>
          <a:xfrm>
            <a:off x="6096000" y="3304309"/>
            <a:ext cx="3404995" cy="4987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A82D5FC-C61A-4ABA-87EF-EBE0D0E70B9D}"/>
              </a:ext>
            </a:extLst>
          </p:cNvPr>
          <p:cNvSpPr txBox="1">
            <a:spLocks/>
          </p:cNvSpPr>
          <p:nvPr/>
        </p:nvSpPr>
        <p:spPr>
          <a:xfrm>
            <a:off x="350110" y="64491"/>
            <a:ext cx="11435490" cy="1135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500" dirty="0"/>
              <a:t> 한글의 모양을 이용하여 어떤 것을 할 수 있을까요</a:t>
            </a:r>
            <a:r>
              <a:rPr lang="en-US" altLang="ko-KR" sz="2500" dirty="0"/>
              <a:t>? </a:t>
            </a:r>
            <a:r>
              <a:rPr lang="en-US" altLang="ko-KR" sz="2500" dirty="0">
                <a:solidFill>
                  <a:srgbClr val="000000"/>
                </a:solidFill>
              </a:rPr>
              <a:t> P.139</a:t>
            </a:r>
          </a:p>
          <a:p>
            <a:pPr algn="ctr"/>
            <a:r>
              <a:rPr lang="ko-KR" altLang="en-US" sz="2500" dirty="0">
                <a:solidFill>
                  <a:srgbClr val="000000"/>
                </a:solidFill>
              </a:rPr>
              <a:t>한글로 멋진 디자인을 해 보고 선생님과 친구들에게 보여 줘요</a:t>
            </a:r>
            <a:r>
              <a:rPr lang="en-US" altLang="ko-KR" sz="2500" dirty="0">
                <a:solidFill>
                  <a:srgbClr val="000000"/>
                </a:solidFill>
              </a:rPr>
              <a:t>.</a:t>
            </a:r>
            <a:endParaRPr lang="en-US" sz="25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E76287-99A6-4E99-9634-621C1BB60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78" y="1514056"/>
            <a:ext cx="2604139" cy="2611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5B9C15-4D11-4311-B6B8-C9A09C843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174" y="5007832"/>
            <a:ext cx="1941478" cy="1699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48B65D-CE11-446A-BEA3-92AB0781E2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73" y="4427382"/>
            <a:ext cx="2604139" cy="22802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34E358-81AC-4866-B291-5D2D7B495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7025" y="1257276"/>
            <a:ext cx="2217550" cy="3061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5A6462-F790-48F1-9634-5A8D12F54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920" y="4563834"/>
            <a:ext cx="3096491" cy="21828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672C12-E667-4B88-868D-CD972B6D9F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6576" y="1243562"/>
            <a:ext cx="3182281" cy="37208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4A1F7F-4FD1-434F-B7B8-E606561CD097}"/>
              </a:ext>
            </a:extLst>
          </p:cNvPr>
          <p:cNvSpPr txBox="1"/>
          <p:nvPr/>
        </p:nvSpPr>
        <p:spPr>
          <a:xfrm>
            <a:off x="9822873" y="6186055"/>
            <a:ext cx="2119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http://www.seouland.com/arti/culture/culture_general/3976.html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D8619E-2BBB-420B-AD94-BADD77625DD7}"/>
              </a:ext>
            </a:extLst>
          </p:cNvPr>
          <p:cNvSpPr txBox="1"/>
          <p:nvPr/>
        </p:nvSpPr>
        <p:spPr>
          <a:xfrm>
            <a:off x="9812848" y="5580750"/>
            <a:ext cx="21197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https://www.vectorstock.com/royalty-free-vector/korean-alphabet-set-vector-9887457</a:t>
            </a:r>
          </a:p>
        </p:txBody>
      </p:sp>
      <p:pic>
        <p:nvPicPr>
          <p:cNvPr id="13" name="Content Placeholder 18">
            <a:extLst>
              <a:ext uri="{FF2B5EF4-FFF2-40B4-BE49-F238E27FC236}">
                <a16:creationId xmlns:a16="http://schemas.microsoft.com/office/drawing/2014/main" id="{D581614B-6BFF-479A-977D-24AABD6093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8347" y="1464652"/>
            <a:ext cx="2287253" cy="22895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D3928F2-C756-43C3-B5C3-B40A78350289}"/>
              </a:ext>
            </a:extLst>
          </p:cNvPr>
          <p:cNvSpPr/>
          <p:nvPr/>
        </p:nvSpPr>
        <p:spPr>
          <a:xfrm>
            <a:off x="9812848" y="5070556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hlinkClick r:id="rId10"/>
              </a:rPr>
              <a:t>https://www.vectorstock.com/royalty-</a:t>
            </a:r>
            <a:endParaRPr lang="en-US" sz="1000" dirty="0"/>
          </a:p>
          <a:p>
            <a:r>
              <a:rPr lang="en-US" sz="1000" dirty="0"/>
              <a:t>free-vector/</a:t>
            </a:r>
            <a:r>
              <a:rPr lang="en-US" sz="1000" dirty="0" err="1"/>
              <a:t>korean</a:t>
            </a:r>
            <a:r>
              <a:rPr lang="en-US" sz="1000" dirty="0"/>
              <a:t>-alphabet-set-vector-</a:t>
            </a:r>
          </a:p>
          <a:p>
            <a:r>
              <a:rPr lang="en-US" sz="1000" dirty="0"/>
              <a:t>9887457</a:t>
            </a:r>
          </a:p>
        </p:txBody>
      </p:sp>
    </p:spTree>
    <p:extLst>
      <p:ext uri="{BB962C8B-B14F-4D97-AF65-F5344CB8AC3E}">
        <p14:creationId xmlns:p14="http://schemas.microsoft.com/office/powerpoint/2010/main" val="1518569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한글의 모양이 무엇과 비슷해요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4463" y="3594922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한글이 어떻게 만들어졌는지 알고 있어요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36021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504A25-CC1E-42AD-8CE3-08C6A1587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283574" y="2089679"/>
            <a:ext cx="4795520" cy="327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P.140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8F39C2-E4CF-433C-8FF9-97C06BC967E2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C6C85F-AF8F-4FF2-AEC1-8CD0DB1DA146}"/>
              </a:ext>
            </a:extLst>
          </p:cNvPr>
          <p:cNvSpPr/>
          <p:nvPr/>
        </p:nvSpPr>
        <p:spPr>
          <a:xfrm>
            <a:off x="312882" y="5308131"/>
            <a:ext cx="19672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https://kidsnews.tistory.com/828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635000" y="895618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한글을 만드는 원리에 대해 소개한 </a:t>
            </a:r>
            <a:r>
              <a:rPr lang="ko-KR" altLang="en-US" sz="2300" dirty="0" err="1"/>
              <a:t>글이에요</a:t>
            </a:r>
            <a:r>
              <a:rPr lang="en-US" altLang="ko-KR" sz="2300" dirty="0"/>
              <a:t>. </a:t>
            </a:r>
            <a:r>
              <a:rPr lang="ko-KR" altLang="en-US" sz="2300" dirty="0"/>
              <a:t>잘 읽고 질문에 답해 보세요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6779AF-D30E-4F36-8BF9-30CEA4AC0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896" y="1341894"/>
            <a:ext cx="6891851" cy="46986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043772-634B-471F-BFDE-E2BABDF2BA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52" y="1426758"/>
            <a:ext cx="4790111" cy="381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P.140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52291-A940-48B9-8C42-B350FB17E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34" y="872836"/>
            <a:ext cx="9345530" cy="503612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2BF325E-ACE0-4EFB-A535-EC4EE4C4EE3D}"/>
              </a:ext>
            </a:extLst>
          </p:cNvPr>
          <p:cNvSpPr/>
          <p:nvPr/>
        </p:nvSpPr>
        <p:spPr>
          <a:xfrm>
            <a:off x="1352534" y="1544783"/>
            <a:ext cx="510902" cy="5126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2E53F95-0648-4150-A339-2F559A5367CA}"/>
              </a:ext>
            </a:extLst>
          </p:cNvPr>
          <p:cNvSpPr/>
          <p:nvPr/>
        </p:nvSpPr>
        <p:spPr>
          <a:xfrm>
            <a:off x="1304043" y="5396346"/>
            <a:ext cx="510902" cy="5126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96E8F0B-0946-4C64-8444-18EA67A76820}"/>
              </a:ext>
            </a:extLst>
          </p:cNvPr>
          <p:cNvSpPr txBox="1">
            <a:spLocks/>
          </p:cNvSpPr>
          <p:nvPr/>
        </p:nvSpPr>
        <p:spPr>
          <a:xfrm>
            <a:off x="57151" y="163773"/>
            <a:ext cx="5841999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14 </a:t>
            </a:r>
            <a:r>
              <a:rPr lang="ko-KR" altLang="en-US" sz="2400" dirty="0">
                <a:solidFill>
                  <a:schemeClr val="tx1"/>
                </a:solidFill>
              </a:rPr>
              <a:t>과학적인 우리 한글 </a:t>
            </a:r>
            <a:r>
              <a:rPr lang="en-US" altLang="ko-KR" sz="2400" dirty="0">
                <a:solidFill>
                  <a:schemeClr val="tx1"/>
                </a:solidFill>
              </a:rPr>
              <a:t>- </a:t>
            </a:r>
            <a:r>
              <a:rPr lang="ko-KR" altLang="en-US" sz="2400" dirty="0">
                <a:solidFill>
                  <a:schemeClr val="tx1"/>
                </a:solidFill>
              </a:rPr>
              <a:t>문화 </a:t>
            </a:r>
            <a:r>
              <a:rPr lang="en-US" altLang="ko-KR" sz="2400" dirty="0">
                <a:solidFill>
                  <a:schemeClr val="tx1"/>
                </a:solidFill>
              </a:rPr>
              <a:t>P.142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269591" y="5417477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https://www.youtube.com/watch?v=1Z19a8JmFEM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80C635-B4DA-4B6F-8D4B-8F9F73B2E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5876" y="163773"/>
            <a:ext cx="3952363" cy="13740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B4CBEA-B985-462A-862F-C8518E63E8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8175" y="1741102"/>
            <a:ext cx="1931279" cy="1621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DB6175-AECA-47BF-AA68-7E994D1E49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8174" y="3565615"/>
            <a:ext cx="1978851" cy="1621267"/>
          </a:xfrm>
          <a:prstGeom prst="rect">
            <a:avLst/>
          </a:prstGeom>
        </p:spPr>
      </p:pic>
      <p:pic>
        <p:nvPicPr>
          <p:cNvPr id="3" name="Online Media 2" title="￬ﾡﾰ￬ﾄﾠ ￬ﾵﾜ￪ﾳﾠ￬ﾝﾘ ￪ﾳﾼ￭ﾕﾙ￬ﾞﾐ ￬ﾞﾥ￬ﾘﾁ￬ﾋﾤ | ￭ﾕﾜ￪ﾵﾭ￬ﾂﾬ ￬ﾡﾰ￬ﾄﾠ ￬ﾕﾠ￫ﾋﾈ￫ﾩﾔ￬ﾝﾴ￬ﾅﾘ ￢ﾘﾅ ￬ﾧﾀ￫ﾋﾈ￬ﾊﾤ￬﾿ﾨ ￬ﾗﾭ￬ﾂﾬ">
            <a:hlinkClick r:id="" action="ppaction://media"/>
            <a:extLst>
              <a:ext uri="{FF2B5EF4-FFF2-40B4-BE49-F238E27FC236}">
                <a16:creationId xmlns:a16="http://schemas.microsoft.com/office/drawing/2014/main" id="{742C2E6C-53C4-45B5-A5C7-4A17D3369BE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57151" y="837235"/>
            <a:ext cx="7836547" cy="440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296829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 봐요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354480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296829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2196747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3169874"/>
            <a:ext cx="3230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한글 디자인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310481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640" y="3019860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4025186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p.55-57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394872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3898683"/>
            <a:ext cx="453507" cy="50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309353" y="1388224"/>
            <a:ext cx="109909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1. </a:t>
            </a:r>
            <a:r>
              <a:rPr lang="ko-KR" altLang="en-US" sz="2000" dirty="0"/>
              <a:t>재외동포를 위한 한국어 </a:t>
            </a:r>
            <a:r>
              <a:rPr lang="en-US" altLang="ko-KR" sz="2000" dirty="0"/>
              <a:t>5-1 (</a:t>
            </a:r>
            <a:r>
              <a:rPr lang="ko-KR" altLang="en-US" sz="2000" dirty="0"/>
              <a:t>영어권</a:t>
            </a:r>
            <a:r>
              <a:rPr lang="en-US" altLang="ko-KR" sz="2000" dirty="0"/>
              <a:t>)</a:t>
            </a:r>
            <a:endParaRPr lang="en-US" sz="2000" dirty="0"/>
          </a:p>
          <a:p>
            <a:r>
              <a:rPr lang="en-US" sz="2000" dirty="0"/>
              <a:t>2. Study Korean</a:t>
            </a:r>
          </a:p>
          <a:p>
            <a:r>
              <a:rPr lang="en-US" sz="2000" dirty="0"/>
              <a:t>3. </a:t>
            </a:r>
            <a:r>
              <a:rPr lang="en-US" sz="2000" dirty="0">
                <a:hlinkClick r:id="rId3"/>
              </a:rPr>
              <a:t>https://www.youtube.com/watch?v=ewLhJVXyO9Q</a:t>
            </a:r>
            <a:endParaRPr lang="en-US" sz="2000" dirty="0"/>
          </a:p>
          <a:p>
            <a:r>
              <a:rPr lang="en-US" sz="2000" dirty="0"/>
              <a:t>4. </a:t>
            </a:r>
            <a:r>
              <a:rPr lang="en-US" sz="2000" dirty="0">
                <a:hlinkClick r:id="rId4"/>
              </a:rPr>
              <a:t>https://friendlystock.com/product/confused-panda/</a:t>
            </a:r>
            <a:endParaRPr lang="en-US" sz="2000" dirty="0"/>
          </a:p>
          <a:p>
            <a:r>
              <a:rPr lang="en-US" sz="2000" dirty="0"/>
              <a:t>5. https://www.vectorstock.com/royalty-free-vector/girl-cartoon-showing-a-plus-grade-vector-1845656</a:t>
            </a:r>
          </a:p>
          <a:p>
            <a:r>
              <a:rPr lang="en-US" sz="2000" dirty="0"/>
              <a:t>6. </a:t>
            </a:r>
            <a:r>
              <a:rPr lang="en-US" sz="2000" dirty="0">
                <a:hlinkClick r:id="rId5"/>
              </a:rPr>
              <a:t>https://clipartart.com/categories/memorize-clipart.html/</a:t>
            </a:r>
            <a:endParaRPr lang="en-US" sz="2000" dirty="0"/>
          </a:p>
          <a:p>
            <a:r>
              <a:rPr lang="en-US" sz="2000" dirty="0"/>
              <a:t>7. </a:t>
            </a:r>
            <a:r>
              <a:rPr lang="en-US" sz="2000" dirty="0">
                <a:hlinkClick r:id="rId6"/>
              </a:rPr>
              <a:t>https://www.vectorstock.com/royalty-free-vector/korean-alphabet-set-vector9887457</a:t>
            </a:r>
            <a:endParaRPr lang="en-US" sz="2000" dirty="0"/>
          </a:p>
          <a:p>
            <a:r>
              <a:rPr lang="en-US" sz="2000" dirty="0"/>
              <a:t>8. </a:t>
            </a:r>
            <a:r>
              <a:rPr lang="en-US" sz="2000" dirty="0">
                <a:hlinkClick r:id="rId7"/>
              </a:rPr>
              <a:t>https://www.vectorstock.com/royalty-free-vector/korean-alphabet-set-vector-9887457</a:t>
            </a:r>
            <a:endParaRPr lang="en-US" sz="2000" dirty="0"/>
          </a:p>
          <a:p>
            <a:r>
              <a:rPr lang="en-US" sz="2000" dirty="0"/>
              <a:t>9. </a:t>
            </a:r>
            <a:r>
              <a:rPr lang="en-US" sz="2000" dirty="0">
                <a:hlinkClick r:id="rId8"/>
              </a:rPr>
              <a:t>http://www.seouland.com/arti/culture/culture_general/3976.html</a:t>
            </a:r>
            <a:endParaRPr lang="en-US" sz="2000" dirty="0"/>
          </a:p>
          <a:p>
            <a:r>
              <a:rPr lang="en-US" sz="2000" dirty="0"/>
              <a:t>10. </a:t>
            </a:r>
            <a:r>
              <a:rPr lang="en-US" sz="2000" dirty="0">
                <a:hlinkClick r:id="rId9"/>
              </a:rPr>
              <a:t>https://kidsnews.tistory.com/828</a:t>
            </a:r>
            <a:endParaRPr lang="en-US" sz="2000" dirty="0"/>
          </a:p>
          <a:p>
            <a:r>
              <a:rPr lang="en-US" sz="2000" dirty="0"/>
              <a:t>11. https://www.youtube.com/watch?v=1Z19a8JmFEM</a:t>
            </a:r>
          </a:p>
          <a:p>
            <a:r>
              <a:rPr lang="en-US" sz="2000" dirty="0"/>
              <a:t>12. https://www.youtube.com/watch?v=ewLhJVXyO9Q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5266895" y="5319975"/>
            <a:ext cx="49318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https://www.youtube.com/watch?v=ewLhJVXyO9Q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333803" y="-243379"/>
            <a:ext cx="4979088" cy="1574096"/>
            <a:chOff x="513755" y="202467"/>
            <a:chExt cx="5748369" cy="15740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31825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dirty="0">
                <a:solidFill>
                  <a:srgbClr val="000000"/>
                </a:solidFill>
              </a:rPr>
              <a:t>세종대왕과 한글 창제</a:t>
            </a:r>
            <a:endParaRPr lang="en-US" sz="2800" dirty="0"/>
          </a:p>
        </p:txBody>
      </p:sp>
      <p:pic>
        <p:nvPicPr>
          <p:cNvPr id="10" name="Online Media 9" title="￬ﾄﾸ￬ﾢﾅ￫ﾌﾀ￬ﾙﾕ | ￬ﾜﾄ￬ﾝﾸ￫ﾏﾙ￭ﾙﾔ | ￭ﾕﾜ￪ﾸﾀ | ￭ﾛﾈ￫ﾯﾼ￬ﾠﾕ￬ﾝﾌ | ￪ﾹﾨ￫ﾹﾄ￭ﾂﾤ￬ﾦﾈ KEBIKIDS">
            <a:hlinkClick r:id="" action="ppaction://media"/>
            <a:extLst>
              <a:ext uri="{FF2B5EF4-FFF2-40B4-BE49-F238E27FC236}">
                <a16:creationId xmlns:a16="http://schemas.microsoft.com/office/drawing/2014/main" id="{3E0FE12D-5628-4279-91F1-60D3916934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312891" y="1330717"/>
            <a:ext cx="6897463" cy="3879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29FD4B1-1523-4E98-BD75-7873DEEED760}"/>
              </a:ext>
            </a:extLst>
          </p:cNvPr>
          <p:cNvSpPr txBox="1"/>
          <p:nvPr/>
        </p:nvSpPr>
        <p:spPr>
          <a:xfrm>
            <a:off x="333803" y="1746250"/>
            <a:ext cx="4806909" cy="2914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>
                <a:solidFill>
                  <a:srgbClr val="000000"/>
                </a:solidFill>
              </a:rPr>
              <a:t>◎ 세종대왕께서는 왜 한글을</a:t>
            </a:r>
            <a:endParaRPr lang="en-US" altLang="ko-KR" sz="25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500" dirty="0">
                <a:solidFill>
                  <a:srgbClr val="000000"/>
                </a:solidFill>
              </a:rPr>
              <a:t> </a:t>
            </a:r>
            <a:r>
              <a:rPr lang="ko-KR" altLang="en-US" sz="2500" dirty="0">
                <a:solidFill>
                  <a:srgbClr val="000000"/>
                </a:solidFill>
              </a:rPr>
              <a:t>    만드셨나요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500" dirty="0">
                <a:solidFill>
                  <a:srgbClr val="000000"/>
                </a:solidFill>
              </a:rPr>
              <a:t>◎ 한글의 자음은 무엇을  </a:t>
            </a:r>
            <a:endParaRPr lang="en-US" altLang="ko-KR" sz="25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500" dirty="0">
                <a:solidFill>
                  <a:srgbClr val="000000"/>
                </a:solidFill>
              </a:rPr>
              <a:t>   </a:t>
            </a:r>
            <a:r>
              <a:rPr lang="ko-KR" altLang="en-US" sz="2500" dirty="0">
                <a:solidFill>
                  <a:srgbClr val="000000"/>
                </a:solidFill>
              </a:rPr>
              <a:t>  닮았나요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>
                <a:hlinkClick r:id="rId3"/>
              </a:rPr>
              <a:t>Unit 14 </a:t>
            </a:r>
            <a:r>
              <a:rPr lang="ko-KR" altLang="en-US" sz="2800" dirty="0">
                <a:hlinkClick r:id="rId3"/>
              </a:rPr>
              <a:t>과학적인 우리 한글 </a:t>
            </a:r>
            <a:br>
              <a:rPr lang="en-US" altLang="ko-KR" sz="2800" dirty="0">
                <a:hlinkClick r:id="rId3"/>
              </a:rPr>
            </a:br>
            <a:r>
              <a:rPr lang="ko-KR" altLang="en-US" sz="2800" dirty="0">
                <a:hlinkClick r:id="rId3"/>
              </a:rPr>
              <a:t>어휘 </a:t>
            </a:r>
            <a:r>
              <a:rPr lang="en-US" altLang="ko-KR" sz="2800" dirty="0">
                <a:hlinkClick r:id="rId3"/>
              </a:rPr>
              <a:t>Vocabulary-</a:t>
            </a:r>
            <a:r>
              <a:rPr lang="en-US" altLang="ko-KR" sz="2800" dirty="0" err="1">
                <a:hlinkClick r:id="rId3"/>
              </a:rPr>
              <a:t>Falshcards</a:t>
            </a:r>
            <a:endParaRPr lang="en-US" sz="2800" dirty="0">
              <a:hlinkClick r:id="rId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03492" y="1035524"/>
            <a:ext cx="338937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자음 </a:t>
            </a:r>
            <a:r>
              <a:rPr lang="en-US" altLang="ko-KR" sz="2300" dirty="0"/>
              <a:t>/ consonant</a:t>
            </a:r>
            <a:endParaRPr lang="en-US" sz="23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636788" y="1031318"/>
            <a:ext cx="297511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표기하다 </a:t>
            </a:r>
            <a:r>
              <a:rPr lang="en-US" altLang="ko-KR" sz="2300" dirty="0"/>
              <a:t>/ to write</a:t>
            </a:r>
            <a:endParaRPr lang="en-US" sz="23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03492" y="1675071"/>
            <a:ext cx="388925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모음</a:t>
            </a:r>
            <a:r>
              <a:rPr lang="en-US" altLang="ko-KR" sz="2300" dirty="0"/>
              <a:t>/ vowel</a:t>
            </a:r>
            <a:endParaRPr lang="en-US" sz="23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636788" y="1671466"/>
            <a:ext cx="329448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소리가 나다</a:t>
            </a:r>
            <a:r>
              <a:rPr lang="en-US" altLang="ko-KR" sz="2300" dirty="0"/>
              <a:t>/ to sound</a:t>
            </a:r>
            <a:endParaRPr lang="en-US" sz="23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636788" y="2311614"/>
            <a:ext cx="483931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언어 </a:t>
            </a:r>
            <a:r>
              <a:rPr lang="en-US" altLang="ko-KR" sz="2300" dirty="0"/>
              <a:t>/ language</a:t>
            </a:r>
            <a:endParaRPr lang="en-US" sz="23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03492" y="2954165"/>
            <a:ext cx="404188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격음 </a:t>
            </a:r>
            <a:r>
              <a:rPr lang="en-US" altLang="ko-KR" sz="2300" dirty="0"/>
              <a:t>/ aspirated consonant</a:t>
            </a:r>
            <a:endParaRPr lang="en-US" sz="23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636788" y="2951762"/>
            <a:ext cx="484888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문자 </a:t>
            </a:r>
            <a:r>
              <a:rPr lang="en-US" altLang="ko-KR" sz="2300" dirty="0"/>
              <a:t>/ letter</a:t>
            </a:r>
            <a:endParaRPr lang="en-US" sz="23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03492" y="3593712"/>
            <a:ext cx="39948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경음</a:t>
            </a:r>
            <a:r>
              <a:rPr lang="en-US" altLang="ko-KR" sz="2300" dirty="0"/>
              <a:t>/ tense consonant</a:t>
            </a:r>
            <a:endParaRPr lang="en-US" sz="23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636788" y="3591910"/>
            <a:ext cx="49123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고유어</a:t>
            </a:r>
            <a:r>
              <a:rPr lang="en-US" altLang="ko-KR" sz="2300" dirty="0"/>
              <a:t>/ native word</a:t>
            </a:r>
            <a:endParaRPr lang="en-US" sz="23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03492" y="4233259"/>
            <a:ext cx="389329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받침 </a:t>
            </a:r>
            <a:r>
              <a:rPr lang="en-US" altLang="ko-KR" sz="2300" dirty="0"/>
              <a:t>/ final consonant</a:t>
            </a:r>
            <a:endParaRPr lang="en-US" sz="23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03492" y="4872806"/>
            <a:ext cx="35908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과학적이다</a:t>
            </a:r>
            <a:r>
              <a:rPr lang="en-US" altLang="ko-KR" sz="2300" dirty="0"/>
              <a:t>/ to be scientific</a:t>
            </a:r>
            <a:endParaRPr lang="en-US" sz="23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636788" y="4232058"/>
            <a:ext cx="275968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외래어</a:t>
            </a:r>
            <a:r>
              <a:rPr lang="en-US" altLang="ko-KR" sz="2300" dirty="0"/>
              <a:t>/ loanword</a:t>
            </a:r>
            <a:endParaRPr lang="en-US" sz="23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636788" y="4872206"/>
            <a:ext cx="351474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한자어</a:t>
            </a:r>
            <a:r>
              <a:rPr lang="en-US" altLang="ko-KR" sz="2300" dirty="0"/>
              <a:t>/ Sino-Korean word</a:t>
            </a:r>
            <a:endParaRPr lang="en-US" sz="23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289" y="46915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603492" y="2314618"/>
            <a:ext cx="35146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평음</a:t>
            </a:r>
            <a:r>
              <a:rPr lang="en-US" altLang="ko-KR" sz="2300" dirty="0"/>
              <a:t>/ lax consonant</a:t>
            </a:r>
            <a:endParaRPr lang="en-US" sz="23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2E91F-E9F7-4A5A-9AFF-B6AE26F44BCD}"/>
              </a:ext>
            </a:extLst>
          </p:cNvPr>
          <p:cNvSpPr txBox="1"/>
          <p:nvPr/>
        </p:nvSpPr>
        <p:spPr>
          <a:xfrm>
            <a:off x="8182228" y="1067240"/>
            <a:ext cx="39526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전시실 </a:t>
            </a:r>
            <a:r>
              <a:rPr lang="en-US" altLang="ko-KR" sz="2300" dirty="0"/>
              <a:t>/ exhibit hall</a:t>
            </a:r>
            <a:endParaRPr lang="en-US" sz="23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C36BAF-2D0C-4D91-9985-E9CE0226AFA6}"/>
              </a:ext>
            </a:extLst>
          </p:cNvPr>
          <p:cNvSpPr txBox="1"/>
          <p:nvPr/>
        </p:nvSpPr>
        <p:spPr>
          <a:xfrm>
            <a:off x="603492" y="5512355"/>
            <a:ext cx="394409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우수하다</a:t>
            </a:r>
            <a:r>
              <a:rPr lang="en-US" altLang="ko-KR" sz="2300" dirty="0"/>
              <a:t>/ to be superb</a:t>
            </a:r>
            <a:endParaRPr lang="en-US" sz="23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943E1-4D89-4AF3-A6E3-29DBB3AF3610}"/>
              </a:ext>
            </a:extLst>
          </p:cNvPr>
          <p:cNvSpPr txBox="1"/>
          <p:nvPr/>
        </p:nvSpPr>
        <p:spPr>
          <a:xfrm>
            <a:off x="4636788" y="5512355"/>
            <a:ext cx="394409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창제되다</a:t>
            </a:r>
            <a:r>
              <a:rPr lang="en-US" altLang="ko-KR" sz="2300" dirty="0"/>
              <a:t>/ to be created</a:t>
            </a:r>
            <a:endParaRPr lang="en-US" sz="23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A7BDB-8660-467A-92E7-6D34486E2FFD}"/>
              </a:ext>
            </a:extLst>
          </p:cNvPr>
          <p:cNvSpPr txBox="1"/>
          <p:nvPr/>
        </p:nvSpPr>
        <p:spPr>
          <a:xfrm>
            <a:off x="8182228" y="1701541"/>
            <a:ext cx="39526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소리내다 </a:t>
            </a:r>
            <a:r>
              <a:rPr lang="en-US" altLang="ko-KR" sz="2300" dirty="0"/>
              <a:t>/ to sound</a:t>
            </a:r>
            <a:endParaRPr lang="en-US" sz="23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1D740F-7FC8-45EA-9A89-79E1DA8F0FB4}"/>
              </a:ext>
            </a:extLst>
          </p:cNvPr>
          <p:cNvSpPr txBox="1"/>
          <p:nvPr/>
        </p:nvSpPr>
        <p:spPr>
          <a:xfrm>
            <a:off x="8182228" y="2335842"/>
            <a:ext cx="39526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둥글다</a:t>
            </a:r>
            <a:r>
              <a:rPr lang="en-US" altLang="ko-KR" sz="2300" dirty="0"/>
              <a:t>/ t</a:t>
            </a:r>
            <a:r>
              <a:rPr lang="en-US" sz="2300" dirty="0"/>
              <a:t>o be round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765802-65E4-446F-9FD8-9094897CDA67}"/>
              </a:ext>
            </a:extLst>
          </p:cNvPr>
          <p:cNvSpPr txBox="1"/>
          <p:nvPr/>
        </p:nvSpPr>
        <p:spPr>
          <a:xfrm>
            <a:off x="8182228" y="2970143"/>
            <a:ext cx="39526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평평하다 </a:t>
            </a:r>
            <a:r>
              <a:rPr lang="en-US" altLang="ko-KR" sz="2300" dirty="0"/>
              <a:t>/ </a:t>
            </a:r>
            <a:r>
              <a:rPr lang="en-US" sz="2300" dirty="0"/>
              <a:t>to be flat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0B1058-2872-4A4F-A6B3-45B913569B1B}"/>
              </a:ext>
            </a:extLst>
          </p:cNvPr>
          <p:cNvSpPr txBox="1"/>
          <p:nvPr/>
        </p:nvSpPr>
        <p:spPr>
          <a:xfrm>
            <a:off x="8182228" y="3604444"/>
            <a:ext cx="39526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본뜨다 </a:t>
            </a:r>
            <a:r>
              <a:rPr lang="en-US" altLang="ko-KR" sz="2300" dirty="0"/>
              <a:t>/ to model</a:t>
            </a:r>
            <a:endParaRPr lang="en-US" sz="23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D62D57-BA75-4AE9-949F-ACA6EEE56EB1}"/>
              </a:ext>
            </a:extLst>
          </p:cNvPr>
          <p:cNvSpPr txBox="1"/>
          <p:nvPr/>
        </p:nvSpPr>
        <p:spPr>
          <a:xfrm>
            <a:off x="8182228" y="4238745"/>
            <a:ext cx="39526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획을 더하다 </a:t>
            </a:r>
            <a:r>
              <a:rPr lang="en-US" altLang="ko-KR" sz="2300" dirty="0"/>
              <a:t>/ to add a stroke</a:t>
            </a:r>
            <a:endParaRPr lang="en-US" sz="23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CF30513-5C14-46F3-AF66-13032D3FE806}"/>
              </a:ext>
            </a:extLst>
          </p:cNvPr>
          <p:cNvSpPr txBox="1"/>
          <p:nvPr/>
        </p:nvSpPr>
        <p:spPr>
          <a:xfrm>
            <a:off x="8182228" y="4873046"/>
            <a:ext cx="39526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문맹 </a:t>
            </a:r>
            <a:r>
              <a:rPr lang="en-US" altLang="ko-KR" sz="2300" dirty="0"/>
              <a:t>/ illiteracy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28" grpId="0"/>
      <p:bldP spid="31" grpId="0"/>
      <p:bldP spid="33" grpId="0"/>
      <p:bldP spid="35" grpId="0"/>
      <p:bldP spid="37" grpId="0"/>
      <p:bldP spid="39" grpId="0"/>
      <p:bldP spid="41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2800" dirty="0">
                <a:hlinkClick r:id="rId3"/>
              </a:rPr>
              <a:t>Unit 14 </a:t>
            </a:r>
            <a:r>
              <a:rPr lang="ko-KR" altLang="en-US" sz="2800" dirty="0">
                <a:hlinkClick r:id="rId3"/>
              </a:rPr>
              <a:t>과학적인 우리 한글 </a:t>
            </a:r>
            <a:br>
              <a:rPr lang="en-US" altLang="ko-KR" sz="2800" dirty="0">
                <a:hlinkClick r:id="rId3"/>
              </a:rPr>
            </a:br>
            <a:r>
              <a:rPr lang="ko-KR" altLang="en-US" sz="2800" dirty="0">
                <a:hlinkClick r:id="rId3"/>
              </a:rPr>
              <a:t>어휘 </a:t>
            </a:r>
            <a:r>
              <a:rPr lang="en-US" altLang="ko-KR" sz="2800" dirty="0">
                <a:hlinkClick r:id="rId3"/>
              </a:rPr>
              <a:t>Vocabulary-</a:t>
            </a:r>
            <a:r>
              <a:rPr lang="en-US" altLang="ko-KR" sz="2800" dirty="0" err="1">
                <a:hlinkClick r:id="rId3"/>
              </a:rPr>
              <a:t>Falshcards</a:t>
            </a:r>
            <a:endParaRPr lang="en-US" sz="2800" dirty="0">
              <a:hlinkClick r:id="rId4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289" y="46915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9FFF3E-CA3B-4B64-9423-D94A90586E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853" y="1199388"/>
            <a:ext cx="11069126" cy="4712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B24184-A96A-40C6-9F72-1F8E277CAC07}"/>
              </a:ext>
            </a:extLst>
          </p:cNvPr>
          <p:cNvSpPr txBox="1"/>
          <p:nvPr/>
        </p:nvSpPr>
        <p:spPr>
          <a:xfrm>
            <a:off x="1885950" y="4982025"/>
            <a:ext cx="2000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평음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8BA425-94EA-410A-84A3-C1D96FA992B9}"/>
              </a:ext>
            </a:extLst>
          </p:cNvPr>
          <p:cNvSpPr txBox="1"/>
          <p:nvPr/>
        </p:nvSpPr>
        <p:spPr>
          <a:xfrm>
            <a:off x="5426917" y="4982025"/>
            <a:ext cx="2000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격음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BC1E8-447E-4E34-A2BB-B4317381BA5A}"/>
              </a:ext>
            </a:extLst>
          </p:cNvPr>
          <p:cNvSpPr txBox="1"/>
          <p:nvPr/>
        </p:nvSpPr>
        <p:spPr>
          <a:xfrm>
            <a:off x="9137650" y="4982025"/>
            <a:ext cx="2000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경음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2800" dirty="0">
                <a:hlinkClick r:id="rId2"/>
              </a:rPr>
              <a:t>Unit 14 </a:t>
            </a:r>
            <a:r>
              <a:rPr lang="ko-KR" altLang="en-US" sz="2800" dirty="0">
                <a:hlinkClick r:id="rId2"/>
              </a:rPr>
              <a:t>과학적인 우리 한글 </a:t>
            </a:r>
            <a:br>
              <a:rPr lang="en-US" altLang="ko-KR" sz="2800" dirty="0">
                <a:hlinkClick r:id="rId2"/>
              </a:rPr>
            </a:br>
            <a:r>
              <a:rPr lang="ko-KR" altLang="en-US" sz="2800" dirty="0">
                <a:hlinkClick r:id="rId2"/>
              </a:rPr>
              <a:t>어휘 </a:t>
            </a:r>
            <a:r>
              <a:rPr lang="en-US" altLang="ko-KR" sz="2800" dirty="0">
                <a:hlinkClick r:id="rId2"/>
              </a:rPr>
              <a:t>Vocabulary-</a:t>
            </a:r>
            <a:r>
              <a:rPr lang="en-US" altLang="ko-KR" sz="2800" dirty="0" err="1">
                <a:hlinkClick r:id="rId2"/>
              </a:rPr>
              <a:t>Falshcards</a:t>
            </a:r>
            <a:endParaRPr lang="en-US" sz="2800" dirty="0">
              <a:hlinkClick r:id="rId3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289" y="46915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64951A-59BE-4253-B184-1AB99AC9F9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637" y="1000125"/>
            <a:ext cx="9755202" cy="49307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E57878-6C82-4F76-8D73-F5EE911E69DF}"/>
              </a:ext>
            </a:extLst>
          </p:cNvPr>
          <p:cNvSpPr txBox="1"/>
          <p:nvPr/>
        </p:nvSpPr>
        <p:spPr>
          <a:xfrm>
            <a:off x="3397250" y="3241675"/>
            <a:ext cx="1651000" cy="37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우수한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8091B4-87FC-4B30-9917-7FAAD5601C27}"/>
              </a:ext>
            </a:extLst>
          </p:cNvPr>
          <p:cNvSpPr txBox="1"/>
          <p:nvPr/>
        </p:nvSpPr>
        <p:spPr>
          <a:xfrm>
            <a:off x="3898900" y="4156421"/>
            <a:ext cx="1651000" cy="37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과학적인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177EB4-8CCA-47C9-909F-8B4A55EC1E70}"/>
              </a:ext>
            </a:extLst>
          </p:cNvPr>
          <p:cNvSpPr txBox="1"/>
          <p:nvPr/>
        </p:nvSpPr>
        <p:spPr>
          <a:xfrm>
            <a:off x="8198757" y="4670425"/>
            <a:ext cx="1651000" cy="37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표기하면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77" y="116726"/>
            <a:ext cx="4308659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P.135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51788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297984" y="1466989"/>
            <a:ext cx="3409674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한글의 우수한 점 두 가지를 찾아보세요</a:t>
            </a:r>
            <a:r>
              <a:rPr lang="en-US" altLang="ko-KR" sz="2000" b="1" dirty="0"/>
              <a:t>!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320746-ADD3-4DAE-BA98-F051940180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88" y="987183"/>
            <a:ext cx="7464165" cy="49531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5E70CD-A7C7-4435-917A-E93BB813CC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4629" y="3217653"/>
            <a:ext cx="3633029" cy="2728716"/>
          </a:xfrm>
          <a:prstGeom prst="rect">
            <a:avLst/>
          </a:prstGeom>
        </p:spPr>
      </p:pic>
      <p:pic>
        <p:nvPicPr>
          <p:cNvPr id="15" name="025_14과대화">
            <a:hlinkClick r:id="" action="ppaction://media"/>
            <a:extLst>
              <a:ext uri="{FF2B5EF4-FFF2-40B4-BE49-F238E27FC236}">
                <a16:creationId xmlns:a16="http://schemas.microsoft.com/office/drawing/2014/main" id="{828A5B1C-4517-4C59-B112-650D5C2FA9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06460" y="16595"/>
            <a:ext cx="734014" cy="734014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E8F761A9-7091-444B-9AC5-D3D6B8501874}"/>
              </a:ext>
            </a:extLst>
          </p:cNvPr>
          <p:cNvSpPr/>
          <p:nvPr/>
        </p:nvSpPr>
        <p:spPr>
          <a:xfrm>
            <a:off x="1828800" y="5435600"/>
            <a:ext cx="1282700" cy="4291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811C6A8-D1C6-492D-BFAF-8E5D02DF9BE8}"/>
              </a:ext>
            </a:extLst>
          </p:cNvPr>
          <p:cNvSpPr/>
          <p:nvPr/>
        </p:nvSpPr>
        <p:spPr>
          <a:xfrm>
            <a:off x="3111500" y="5435600"/>
            <a:ext cx="1282700" cy="4291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8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52459" y="117301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면 몰라도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150563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너무 </a:t>
            </a:r>
            <a:r>
              <a:rPr lang="ko-KR" altLang="en-US" sz="2400" b="1" dirty="0">
                <a:solidFill>
                  <a:srgbClr val="FF0000"/>
                </a:solidFill>
              </a:rPr>
              <a:t>매우면 몰라도 </a:t>
            </a:r>
            <a:r>
              <a:rPr lang="ko-KR" altLang="en-US" sz="2400" dirty="0"/>
              <a:t>대부분의 한국 음식은 다 먹을 수 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892238"/>
            <a:ext cx="11124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선물을 </a:t>
            </a:r>
            <a:r>
              <a:rPr lang="ko-KR" altLang="en-US" sz="2400" b="1" dirty="0">
                <a:solidFill>
                  <a:srgbClr val="FF0000"/>
                </a:solidFill>
              </a:rPr>
              <a:t>받으면 몰라도 </a:t>
            </a:r>
            <a:r>
              <a:rPr lang="ko-KR" altLang="en-US" sz="2400" dirty="0"/>
              <a:t>내 용돈으로는 그 비싼 걸 살 수 없어요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56183" y="4633913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주말에 비가 온다고 하던데 캠핑은 갈 거예요</a:t>
            </a:r>
            <a:r>
              <a:rPr lang="en-US" altLang="ko-KR" sz="2400" dirty="0"/>
              <a:t>?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폭우가 </a:t>
            </a:r>
            <a:r>
              <a:rPr lang="ko-KR" altLang="en-US" sz="2400" b="1" dirty="0">
                <a:solidFill>
                  <a:srgbClr val="FF0000"/>
                </a:solidFill>
              </a:rPr>
              <a:t>쏟아지면 몰라도 </a:t>
            </a:r>
            <a:r>
              <a:rPr lang="ko-KR" altLang="en-US" sz="2400" dirty="0"/>
              <a:t>안 그러면 계획대로 캠핑을 갈 거예요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916781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 or an adjective) This is used when the current situation does not match what will</a:t>
            </a:r>
            <a:r>
              <a:rPr lang="ko-KR" altLang="en-US" sz="2600" dirty="0"/>
              <a:t> </a:t>
            </a:r>
            <a:r>
              <a:rPr lang="en-US" altLang="ko-KR" sz="2600" dirty="0"/>
              <a:t>happen. This is usually used in exceptional</a:t>
            </a:r>
            <a:r>
              <a:rPr lang="ko-KR" altLang="en-US" sz="2600" dirty="0"/>
              <a:t> </a:t>
            </a:r>
            <a:r>
              <a:rPr lang="en-US" altLang="ko-KR" sz="2600" dirty="0"/>
              <a:t>cases.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3351670" y="67110"/>
            <a:ext cx="5488660" cy="949004"/>
            <a:chOff x="3033040" y="67110"/>
            <a:chExt cx="5040917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14 </a:t>
              </a:r>
              <a:r>
                <a:rPr lang="ko-KR" altLang="en-US" sz="2800" dirty="0">
                  <a:solidFill>
                    <a:schemeClr val="tx1"/>
                  </a:solidFill>
                </a:rPr>
                <a:t>과학적인 우리 한글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면 몰라도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2311</Words>
  <Application>Microsoft Office PowerPoint</Application>
  <PresentationFormat>Widescreen</PresentationFormat>
  <Paragraphs>347</Paragraphs>
  <Slides>34</Slides>
  <Notes>32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14 과학적인 우리 한글  어휘 Vocabulary-Falshcards</vt:lpstr>
      <vt:lpstr>Unit 14 과학적인 우리 한글  어휘 Vocabulary-Falshcards</vt:lpstr>
      <vt:lpstr>Unit 14 과학적인 우리 한글  어휘 Vocabulary-Falshcards</vt:lpstr>
      <vt:lpstr>대화를 따라해 봐요 P.135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P.138</vt:lpstr>
      <vt:lpstr>듣고 말해 봐요 P.138</vt:lpstr>
      <vt:lpstr>PowerPoint Presentation</vt:lpstr>
      <vt:lpstr> 읽고 써 봐요 P.140</vt:lpstr>
      <vt:lpstr> 읽고 써 봐요 P.140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114</cp:revision>
  <dcterms:created xsi:type="dcterms:W3CDTF">2020-04-29T03:48:50Z</dcterms:created>
  <dcterms:modified xsi:type="dcterms:W3CDTF">2020-05-05T04:19:05Z</dcterms:modified>
</cp:coreProperties>
</file>